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F62AF8-F6A0-4F1D-BA65-CB523E3F15A4}" v="5" dt="2026-08-24T14:02:24.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5" d="100"/>
          <a:sy n="105" d="100"/>
        </p:scale>
        <p:origin x="79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FB451E-CACE-451B-947A-41BDB8DCE22E}" type="datetimeFigureOut">
              <a:rPr lang="en-US" smtClean="0"/>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D9F54B-ABDF-44AD-8DDA-2908180D1F3E}" type="slidenum">
              <a:rPr lang="en-US" smtClean="0"/>
              <a:t>‹#›</a:t>
            </a:fld>
            <a:endParaRPr lang="en-US"/>
          </a:p>
        </p:txBody>
      </p:sp>
    </p:spTree>
    <p:extLst>
      <p:ext uri="{BB962C8B-B14F-4D97-AF65-F5344CB8AC3E}">
        <p14:creationId xmlns:p14="http://schemas.microsoft.com/office/powerpoint/2010/main" val="2521198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D9F54B-ABDF-44AD-8DDA-2908180D1F3E}" type="slidenum">
              <a:rPr lang="en-US" smtClean="0"/>
              <a:t>1</a:t>
            </a:fld>
            <a:endParaRPr lang="en-US"/>
          </a:p>
        </p:txBody>
      </p:sp>
    </p:spTree>
    <p:extLst>
      <p:ext uri="{BB962C8B-B14F-4D97-AF65-F5344CB8AC3E}">
        <p14:creationId xmlns:p14="http://schemas.microsoft.com/office/powerpoint/2010/main" val="2577675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6053328"/>
            <a:ext cx="12191695" cy="804672"/>
          </a:xfrm>
          <a:prstGeom prst="rect">
            <a:avLst/>
          </a:prstGeom>
          <a:solidFill>
            <a:srgbClr val="1340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0" y="6053328"/>
            <a:ext cx="12191695" cy="4572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0" y="1481328"/>
            <a:ext cx="201168" cy="228600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777240" y="1481328"/>
            <a:ext cx="10424160" cy="1705595"/>
          </a:xfrm>
          <a:prstGeom prst="rect">
            <a:avLst/>
          </a:prstGeom>
          <a:noFill/>
        </p:spPr>
        <p:txBody>
          <a:bodyPr wrap="square" lIns="0" tIns="0" rIns="0" bIns="0">
            <a:spAutoFit/>
          </a:bodyPr>
          <a:lstStyle/>
          <a:p>
            <a:pPr algn="l">
              <a:lnSpc>
                <a:spcPct val="105000"/>
              </a:lnSpc>
              <a:spcBef>
                <a:spcPts val="0"/>
              </a:spcBef>
              <a:spcAft>
                <a:spcPts val="1000"/>
              </a:spcAft>
            </a:pPr>
            <a:r>
              <a:rPr sz="4600" b="1" i="0" dirty="0">
                <a:solidFill>
                  <a:srgbClr val="FFFFFF"/>
                </a:solidFill>
                <a:latin typeface="Segoe UI"/>
              </a:rPr>
              <a:t>Farming Successfully With Less Water</a:t>
            </a:r>
          </a:p>
          <a:p>
            <a:pPr algn="l">
              <a:lnSpc>
                <a:spcPct val="130000"/>
              </a:lnSpc>
              <a:spcBef>
                <a:spcPts val="0"/>
              </a:spcBef>
              <a:spcAft>
                <a:spcPts val="0"/>
              </a:spcAft>
            </a:pPr>
            <a:r>
              <a:rPr sz="2200" b="0" i="0" dirty="0">
                <a:solidFill>
                  <a:srgbClr val="E9B44C"/>
                </a:solidFill>
                <a:latin typeface="Segoe UI"/>
              </a:rPr>
              <a:t>What Q-stable means, why the timing of conservation decides its value,
and what Sheridan 6 shows about both</a:t>
            </a:r>
            <a:r>
              <a:rPr lang="en-US" sz="2200" b="0" i="0" dirty="0">
                <a:solidFill>
                  <a:srgbClr val="E9B44C"/>
                </a:solidFill>
                <a:latin typeface="Segoe UI"/>
              </a:rPr>
              <a:t>.</a:t>
            </a:r>
            <a:endParaRPr sz="2200" b="0" i="0" dirty="0">
              <a:solidFill>
                <a:srgbClr val="E9B44C"/>
              </a:solidFill>
              <a:latin typeface="Segoe UI"/>
            </a:endParaRPr>
          </a:p>
        </p:txBody>
      </p:sp>
      <p:sp>
        <p:nvSpPr>
          <p:cNvPr id="7" name="TextBox 6"/>
          <p:cNvSpPr txBox="1"/>
          <p:nvPr/>
        </p:nvSpPr>
        <p:spPr>
          <a:xfrm>
            <a:off x="777240" y="4224528"/>
            <a:ext cx="10424160" cy="1371600"/>
          </a:xfrm>
          <a:prstGeom prst="rect">
            <a:avLst/>
          </a:prstGeom>
          <a:noFill/>
        </p:spPr>
        <p:txBody>
          <a:bodyPr wrap="square" lIns="0" tIns="0" rIns="0" bIns="0">
            <a:spAutoFit/>
          </a:bodyPr>
          <a:lstStyle/>
          <a:p>
            <a:pPr algn="l">
              <a:lnSpc>
                <a:spcPct val="120000"/>
              </a:lnSpc>
              <a:spcBef>
                <a:spcPts val="0"/>
              </a:spcBef>
              <a:spcAft>
                <a:spcPts val="400"/>
              </a:spcAft>
            </a:pPr>
            <a:r>
              <a:rPr sz="2000" b="1" i="0">
                <a:solidFill>
                  <a:srgbClr val="FFFFFF"/>
                </a:solidFill>
                <a:latin typeface="Segoe UI"/>
              </a:rPr>
              <a:t>Micah Cameron-Harp</a:t>
            </a:r>
          </a:p>
          <a:p>
            <a:pPr algn="l">
              <a:lnSpc>
                <a:spcPct val="120000"/>
              </a:lnSpc>
              <a:spcBef>
                <a:spcPts val="0"/>
              </a:spcBef>
              <a:spcAft>
                <a:spcPts val="400"/>
              </a:spcAft>
            </a:pPr>
            <a:r>
              <a:rPr sz="1600" b="0" i="0">
                <a:solidFill>
                  <a:srgbClr val="E4DDCF"/>
                </a:solidFill>
                <a:latin typeface="Segoe UI"/>
              </a:rPr>
              <a:t>Department of Agricultural Economics, Kansas State University</a:t>
            </a:r>
          </a:p>
          <a:p>
            <a:pPr algn="l">
              <a:lnSpc>
                <a:spcPct val="120000"/>
              </a:lnSpc>
              <a:spcBef>
                <a:spcPts val="0"/>
              </a:spcBef>
              <a:spcAft>
                <a:spcPts val="0"/>
              </a:spcAft>
            </a:pPr>
            <a:r>
              <a:rPr sz="1600" b="0" i="0">
                <a:solidFill>
                  <a:srgbClr val="E4DDCF"/>
                </a:solidFill>
                <a:latin typeface="Segoe UI"/>
              </a:rPr>
              <a:t>Ogallala Fund  ·  Scoping Discussion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And they made money doing it</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Change in five-year cash flow vs. a business-as-usual Sheridan 6</a:t>
            </a:r>
          </a:p>
        </p:txBody>
      </p:sp>
      <p:pic>
        <p:nvPicPr>
          <p:cNvPr id="6" name="Picture 5" descr="04_waterfall.png"/>
          <p:cNvPicPr>
            <a:picLocks noChangeAspect="1"/>
          </p:cNvPicPr>
          <p:nvPr/>
        </p:nvPicPr>
        <p:blipFill>
          <a:blip r:embed="rId2"/>
          <a:stretch>
            <a:fillRect/>
          </a:stretch>
        </p:blipFill>
        <p:spPr>
          <a:xfrm>
            <a:off x="548640" y="1874519"/>
            <a:ext cx="5911628" cy="3657600"/>
          </a:xfrm>
          <a:prstGeom prst="rect">
            <a:avLst/>
          </a:prstGeom>
        </p:spPr>
      </p:pic>
      <p:sp>
        <p:nvSpPr>
          <p:cNvPr id="7" name="Rectangle 6"/>
          <p:cNvSpPr/>
          <p:nvPr/>
        </p:nvSpPr>
        <p:spPr>
          <a:xfrm>
            <a:off x="7086600" y="1874519"/>
            <a:ext cx="4434840" cy="2212848"/>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7086600" y="1874519"/>
            <a:ext cx="4434840" cy="68580"/>
          </a:xfrm>
          <a:prstGeom prst="rect">
            <a:avLst/>
          </a:prstGeom>
          <a:solidFill>
            <a:srgbClr val="4F77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324344" y="2167127"/>
            <a:ext cx="3959352" cy="1682496"/>
          </a:xfrm>
          <a:prstGeom prst="rect">
            <a:avLst/>
          </a:prstGeom>
          <a:noFill/>
        </p:spPr>
        <p:txBody>
          <a:bodyPr wrap="square" lIns="0" tIns="0" rIns="0" bIns="0">
            <a:spAutoFit/>
          </a:bodyPr>
          <a:lstStyle/>
          <a:p>
            <a:pPr algn="l">
              <a:lnSpc>
                <a:spcPct val="112000"/>
              </a:lnSpc>
              <a:spcBef>
                <a:spcPts val="0"/>
              </a:spcBef>
              <a:spcAft>
                <a:spcPts val="800"/>
              </a:spcAft>
            </a:pPr>
            <a:r>
              <a:rPr sz="1650" b="1" i="0">
                <a:solidFill>
                  <a:srgbClr val="0B2545"/>
                </a:solidFill>
                <a:latin typeface="Segoe UI"/>
              </a:rPr>
              <a:t>Why it worked: pumping is an energy bill</a:t>
            </a:r>
          </a:p>
          <a:p>
            <a:pPr algn="l">
              <a:lnSpc>
                <a:spcPct val="122000"/>
              </a:lnSpc>
              <a:spcBef>
                <a:spcPts val="0"/>
              </a:spcBef>
              <a:spcAft>
                <a:spcPts val="600"/>
              </a:spcAft>
            </a:pPr>
            <a:r>
              <a:rPr sz="1400" b="0" i="0">
                <a:solidFill>
                  <a:srgbClr val="12212F"/>
                </a:solidFill>
                <a:latin typeface="Segoe UI"/>
              </a:rPr>
              <a:t>Energy is roughly 10% of corn production cost in western Kansas.</a:t>
            </a:r>
          </a:p>
          <a:p>
            <a:pPr algn="l">
              <a:lnSpc>
                <a:spcPct val="122000"/>
              </a:lnSpc>
              <a:spcBef>
                <a:spcPts val="0"/>
              </a:spcBef>
              <a:spcAft>
                <a:spcPts val="600"/>
              </a:spcAft>
            </a:pPr>
            <a:r>
              <a:rPr sz="1400" b="0" i="0">
                <a:solidFill>
                  <a:srgbClr val="12212F"/>
                </a:solidFill>
                <a:latin typeface="Segoe UI"/>
              </a:rPr>
              <a:t>Lift water less often and that cost falls immediately.</a:t>
            </a:r>
          </a:p>
        </p:txBody>
      </p:sp>
      <p:sp>
        <p:nvSpPr>
          <p:cNvPr id="10" name="Rectangle 9"/>
          <p:cNvSpPr/>
          <p:nvPr/>
        </p:nvSpPr>
        <p:spPr>
          <a:xfrm>
            <a:off x="7086600" y="4233671"/>
            <a:ext cx="4434840" cy="2195068"/>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7086600" y="4233671"/>
            <a:ext cx="443484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324344" y="4526279"/>
            <a:ext cx="3959352" cy="1664716"/>
          </a:xfrm>
          <a:prstGeom prst="rect">
            <a:avLst/>
          </a:prstGeom>
          <a:noFill/>
        </p:spPr>
        <p:txBody>
          <a:bodyPr wrap="square" lIns="0" tIns="0" rIns="0" bIns="0">
            <a:spAutoFit/>
          </a:bodyPr>
          <a:lstStyle/>
          <a:p>
            <a:pPr algn="l">
              <a:lnSpc>
                <a:spcPct val="112000"/>
              </a:lnSpc>
              <a:spcBef>
                <a:spcPts val="0"/>
              </a:spcBef>
              <a:spcAft>
                <a:spcPts val="800"/>
              </a:spcAft>
            </a:pPr>
            <a:r>
              <a:rPr sz="1650" b="1" i="0">
                <a:solidFill>
                  <a:srgbClr val="0B2545"/>
                </a:solidFill>
                <a:latin typeface="Segoe UI"/>
              </a:rPr>
              <a:t>The honest caveat</a:t>
            </a:r>
          </a:p>
          <a:p>
            <a:pPr algn="l">
              <a:lnSpc>
                <a:spcPct val="122000"/>
              </a:lnSpc>
              <a:spcBef>
                <a:spcPts val="0"/>
              </a:spcBef>
              <a:spcAft>
                <a:spcPts val="600"/>
              </a:spcAft>
            </a:pPr>
            <a:r>
              <a:rPr sz="1400" b="0" i="0">
                <a:solidFill>
                  <a:srgbClr val="12212F"/>
                </a:solidFill>
                <a:latin typeface="Segoe UI"/>
              </a:rPr>
              <a:t>A cash-flow comparison from a small producer sample, in one area, over five years.</a:t>
            </a:r>
          </a:p>
          <a:p>
            <a:pPr algn="l">
              <a:lnSpc>
                <a:spcPct val="122000"/>
              </a:lnSpc>
              <a:spcBef>
                <a:spcPts val="0"/>
              </a:spcBef>
              <a:spcAft>
                <a:spcPts val="600"/>
              </a:spcAft>
            </a:pPr>
            <a:r>
              <a:rPr sz="1400" b="0" i="0">
                <a:solidFill>
                  <a:srgbClr val="12212F"/>
                </a:solidFill>
                <a:latin typeface="Segoe UI"/>
              </a:rPr>
              <a:t>It shows the mechanism is real. It does not promise the same margin on every operation.</a:t>
            </a:r>
          </a:p>
        </p:txBody>
      </p:sp>
      <p:sp>
        <p:nvSpPr>
          <p:cNvPr id="13" name="TextBox 12"/>
          <p:cNvSpPr txBox="1"/>
          <p:nvPr/>
        </p:nvSpPr>
        <p:spPr>
          <a:xfrm>
            <a:off x="685800" y="6272784"/>
            <a:ext cx="10835640" cy="310896"/>
          </a:xfrm>
          <a:prstGeom prst="rect">
            <a:avLst/>
          </a:prstGeom>
          <a:noFill/>
        </p:spPr>
        <p:txBody>
          <a:bodyPr wrap="square" lIns="0" tIns="0" rIns="0" bIns="0">
            <a:spAutoFit/>
          </a:bodyPr>
          <a:lstStyle/>
          <a:p>
            <a:pPr algn="l">
              <a:lnSpc>
                <a:spcPct val="115000"/>
              </a:lnSpc>
              <a:spcBef>
                <a:spcPts val="0"/>
              </a:spcBef>
              <a:spcAft>
                <a:spcPts val="0"/>
              </a:spcAft>
            </a:pPr>
            <a:r>
              <a:rPr sz="1100" b="0" i="0">
                <a:solidFill>
                  <a:srgbClr val="7A8794"/>
                </a:solidFill>
                <a:latin typeface="Segoe UI"/>
              </a:rPr>
              <a:t>Source: Orduña Alegría et al. (2024), Nature Sustainability;</a:t>
            </a:r>
          </a:p>
          <a:p>
            <a:pPr algn="l">
              <a:lnSpc>
                <a:spcPct val="115000"/>
              </a:lnSpc>
              <a:spcBef>
                <a:spcPts val="0"/>
              </a:spcBef>
              <a:spcAft>
                <a:spcPts val="0"/>
              </a:spcAft>
            </a:pPr>
            <a:r>
              <a:rPr sz="1100" b="0" i="0">
                <a:solidFill>
                  <a:srgbClr val="7A8794"/>
                </a:solidFill>
                <a:latin typeface="Segoe UI"/>
              </a:rPr>
              <a:t>economic data from Golden (2018), Kansas Water Office.</a:t>
            </a:r>
          </a:p>
        </p:txBody>
      </p:sp>
      <p:sp>
        <p:nvSpPr>
          <p:cNvPr id="14" name="TextBox 13"/>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It was not uniform across crops</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Sheridan 6 producers vs. their neighbors just outside the boundary</a:t>
            </a:r>
          </a:p>
        </p:txBody>
      </p:sp>
      <p:pic>
        <p:nvPicPr>
          <p:cNvPr id="6" name="Picture 5" descr="05_crops.png"/>
          <p:cNvPicPr>
            <a:picLocks noChangeAspect="1"/>
          </p:cNvPicPr>
          <p:nvPr/>
        </p:nvPicPr>
        <p:blipFill>
          <a:blip r:embed="rId2"/>
          <a:stretch>
            <a:fillRect/>
          </a:stretch>
        </p:blipFill>
        <p:spPr>
          <a:xfrm>
            <a:off x="713232" y="1810512"/>
            <a:ext cx="7772400" cy="3875753"/>
          </a:xfrm>
          <a:prstGeom prst="rect">
            <a:avLst/>
          </a:prstGeom>
        </p:spPr>
      </p:pic>
      <p:sp>
        <p:nvSpPr>
          <p:cNvPr id="7" name="Rectangle 6"/>
          <p:cNvSpPr/>
          <p:nvPr/>
        </p:nvSpPr>
        <p:spPr>
          <a:xfrm>
            <a:off x="8686800" y="1874519"/>
            <a:ext cx="2834640" cy="207721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8686800" y="1874519"/>
            <a:ext cx="2834640" cy="68580"/>
          </a:xfrm>
          <a:prstGeom prst="rect">
            <a:avLst/>
          </a:prstGeom>
          <a:solidFill>
            <a:srgbClr val="4F77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924544" y="2167127"/>
            <a:ext cx="2359152" cy="1546860"/>
          </a:xfrm>
          <a:prstGeom prst="rect">
            <a:avLst/>
          </a:prstGeom>
          <a:noFill/>
        </p:spPr>
        <p:txBody>
          <a:bodyPr wrap="square" lIns="0" tIns="0" rIns="0" bIns="0">
            <a:spAutoFit/>
          </a:bodyPr>
          <a:lstStyle/>
          <a:p>
            <a:pPr algn="l">
              <a:lnSpc>
                <a:spcPct val="112000"/>
              </a:lnSpc>
              <a:spcBef>
                <a:spcPts val="0"/>
              </a:spcBef>
              <a:spcAft>
                <a:spcPts val="800"/>
              </a:spcAft>
            </a:pPr>
            <a:r>
              <a:rPr sz="1550" b="1" i="0">
                <a:solidFill>
                  <a:srgbClr val="0B2545"/>
                </a:solidFill>
                <a:latin typeface="Segoe UI"/>
              </a:rPr>
              <a:t>Corn and wheat came out ahead</a:t>
            </a:r>
          </a:p>
          <a:p>
            <a:pPr algn="l">
              <a:lnSpc>
                <a:spcPct val="122000"/>
              </a:lnSpc>
              <a:spcBef>
                <a:spcPts val="0"/>
              </a:spcBef>
              <a:spcAft>
                <a:spcPts val="600"/>
              </a:spcAft>
            </a:pPr>
            <a:r>
              <a:rPr sz="1350" b="0" i="0">
                <a:solidFill>
                  <a:srgbClr val="12212F"/>
                </a:solidFill>
                <a:latin typeface="Segoe UI"/>
              </a:rPr>
              <a:t>Corn gave up 23% of its water for a 1% yield loss, and still earned slightly more per acre.</a:t>
            </a:r>
          </a:p>
        </p:txBody>
      </p:sp>
      <p:sp>
        <p:nvSpPr>
          <p:cNvPr id="10" name="Rectangle 9"/>
          <p:cNvSpPr/>
          <p:nvPr/>
        </p:nvSpPr>
        <p:spPr>
          <a:xfrm>
            <a:off x="8686800" y="4098035"/>
            <a:ext cx="2834640" cy="2142109"/>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8686800" y="4098035"/>
            <a:ext cx="283464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924544" y="4390643"/>
            <a:ext cx="2359152" cy="1611757"/>
          </a:xfrm>
          <a:prstGeom prst="rect">
            <a:avLst/>
          </a:prstGeom>
          <a:noFill/>
        </p:spPr>
        <p:txBody>
          <a:bodyPr wrap="square" lIns="0" tIns="0" rIns="0" bIns="0">
            <a:spAutoFit/>
          </a:bodyPr>
          <a:lstStyle/>
          <a:p>
            <a:pPr algn="l">
              <a:lnSpc>
                <a:spcPct val="112000"/>
              </a:lnSpc>
              <a:spcBef>
                <a:spcPts val="0"/>
              </a:spcBef>
              <a:spcAft>
                <a:spcPts val="800"/>
              </a:spcAft>
            </a:pPr>
            <a:r>
              <a:rPr sz="1550" b="1" i="0">
                <a:solidFill>
                  <a:srgbClr val="0B2545"/>
                </a:solidFill>
                <a:latin typeface="Segoe UI"/>
              </a:rPr>
              <a:t>Soybeans did not</a:t>
            </a:r>
          </a:p>
          <a:p>
            <a:pPr algn="l">
              <a:lnSpc>
                <a:spcPct val="122000"/>
              </a:lnSpc>
              <a:spcBef>
                <a:spcPts val="0"/>
              </a:spcBef>
              <a:spcAft>
                <a:spcPts val="600"/>
              </a:spcAft>
            </a:pPr>
            <a:r>
              <a:rPr sz="1350" b="0" i="0">
                <a:solidFill>
                  <a:srgbClr val="12212F"/>
                </a:solidFill>
                <a:latin typeface="Segoe UI"/>
              </a:rPr>
              <a:t>Yield fell 15% and cash flow fell 12% with it.</a:t>
            </a:r>
          </a:p>
          <a:p>
            <a:pPr algn="l">
              <a:lnSpc>
                <a:spcPct val="122000"/>
              </a:lnSpc>
              <a:spcBef>
                <a:spcPts val="0"/>
              </a:spcBef>
              <a:spcAft>
                <a:spcPts val="600"/>
              </a:spcAft>
            </a:pPr>
            <a:r>
              <a:rPr sz="1350" b="0" i="0">
                <a:solidFill>
                  <a:srgbClr val="12212F"/>
                </a:solidFill>
                <a:latin typeface="Segoe UI"/>
              </a:rPr>
              <a:t>Averages hide real losers, which is the case for targeted support.</a:t>
            </a:r>
          </a:p>
        </p:txBody>
      </p:sp>
      <p:sp>
        <p:nvSpPr>
          <p:cNvPr id="13" name="TextBox 12"/>
          <p:cNvSpPr txBox="1"/>
          <p:nvPr/>
        </p:nvSpPr>
        <p:spPr>
          <a:xfrm>
            <a:off x="685800" y="6400800"/>
            <a:ext cx="10835640" cy="310896"/>
          </a:xfrm>
          <a:prstGeom prst="rect">
            <a:avLst/>
          </a:prstGeom>
          <a:noFill/>
        </p:spPr>
        <p:txBody>
          <a:bodyPr wrap="square" lIns="0" tIns="0" rIns="0" bIns="0">
            <a:spAutoFit/>
          </a:bodyPr>
          <a:lstStyle/>
          <a:p>
            <a:pPr algn="l">
              <a:lnSpc>
                <a:spcPct val="115000"/>
              </a:lnSpc>
              <a:spcBef>
                <a:spcPts val="0"/>
              </a:spcBef>
              <a:spcAft>
                <a:spcPts val="0"/>
              </a:spcAft>
            </a:pPr>
            <a:r>
              <a:rPr sz="1100" b="0" i="0">
                <a:solidFill>
                  <a:srgbClr val="7A8794"/>
                </a:solidFill>
                <a:latin typeface="Segoe UI"/>
              </a:rPr>
              <a:t>Cash flow per acre.  Measured per inch of water applied, the same table shows corn +33%, wheat +58%, soybeans −11%.</a:t>
            </a:r>
          </a:p>
        </p:txBody>
      </p:sp>
      <p:sp>
        <p:nvSpPr>
          <p:cNvPr id="14" name="TextBox 13"/>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The aquifer responded</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Water-level decline in Sheridan 6, before and during the LEMA</a:t>
            </a:r>
          </a:p>
        </p:txBody>
      </p:sp>
      <p:pic>
        <p:nvPicPr>
          <p:cNvPr id="6" name="Picture 5" descr="02_decline.png"/>
          <p:cNvPicPr>
            <a:picLocks noChangeAspect="1"/>
          </p:cNvPicPr>
          <p:nvPr/>
        </p:nvPicPr>
        <p:blipFill>
          <a:blip r:embed="rId2"/>
          <a:stretch>
            <a:fillRect/>
          </a:stretch>
        </p:blipFill>
        <p:spPr>
          <a:xfrm>
            <a:off x="914400" y="1874519"/>
            <a:ext cx="3909745" cy="3703320"/>
          </a:xfrm>
          <a:prstGeom prst="rect">
            <a:avLst/>
          </a:prstGeom>
        </p:spPr>
      </p:pic>
      <p:sp>
        <p:nvSpPr>
          <p:cNvPr id="7" name="Rectangle 6"/>
          <p:cNvSpPr/>
          <p:nvPr/>
        </p:nvSpPr>
        <p:spPr>
          <a:xfrm>
            <a:off x="5669280" y="1874519"/>
            <a:ext cx="5852160" cy="147523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669280" y="1874519"/>
            <a:ext cx="5852160" cy="6858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5907024" y="2167127"/>
            <a:ext cx="5376672" cy="944880"/>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25–35 more years of usable aquifer life</a:t>
            </a:r>
          </a:p>
          <a:p>
            <a:pPr algn="l">
              <a:lnSpc>
                <a:spcPct val="122000"/>
              </a:lnSpc>
              <a:spcBef>
                <a:spcPts val="0"/>
              </a:spcBef>
              <a:spcAft>
                <a:spcPts val="600"/>
              </a:spcAft>
            </a:pPr>
            <a:r>
              <a:rPr sz="1400" b="0" i="0">
                <a:solidFill>
                  <a:srgbClr val="12212F"/>
                </a:solidFill>
                <a:latin typeface="Segoe UI"/>
              </a:rPr>
              <a:t>The estimated payoff of a ~25% pumping cut, though the range carries real uncertainty.</a:t>
            </a:r>
          </a:p>
        </p:txBody>
      </p:sp>
      <p:sp>
        <p:nvSpPr>
          <p:cNvPr id="10" name="Rectangle 9"/>
          <p:cNvSpPr/>
          <p:nvPr/>
        </p:nvSpPr>
        <p:spPr>
          <a:xfrm>
            <a:off x="5669280" y="3496055"/>
            <a:ext cx="5852160" cy="147523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5669280" y="3496055"/>
            <a:ext cx="5852160" cy="6858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907024" y="3788663"/>
            <a:ext cx="5376672" cy="944880"/>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The benefit stays local</a:t>
            </a:r>
          </a:p>
          <a:p>
            <a:pPr algn="l">
              <a:lnSpc>
                <a:spcPct val="122000"/>
              </a:lnSpc>
              <a:spcBef>
                <a:spcPts val="0"/>
              </a:spcBef>
              <a:spcAft>
                <a:spcPts val="600"/>
              </a:spcAft>
            </a:pPr>
            <a:r>
              <a:rPr sz="1400" b="0" i="0">
                <a:solidFill>
                  <a:srgbClr val="12212F"/>
                </a:solidFill>
                <a:latin typeface="Segoe UI"/>
              </a:rPr>
              <a:t>KGS finds conservation benefits remain in the area that conserved. Coordination pays the coordinators.</a:t>
            </a:r>
          </a:p>
        </p:txBody>
      </p:sp>
      <p:sp>
        <p:nvSpPr>
          <p:cNvPr id="13" name="Rectangle 12"/>
          <p:cNvSpPr/>
          <p:nvPr/>
        </p:nvSpPr>
        <p:spPr>
          <a:xfrm>
            <a:off x="5669280" y="5117591"/>
            <a:ext cx="5852160" cy="147523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669280" y="5117591"/>
            <a:ext cx="585216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907024" y="5410199"/>
            <a:ext cx="5376672" cy="944880"/>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But slowed, not stopped</a:t>
            </a:r>
          </a:p>
          <a:p>
            <a:pPr algn="l">
              <a:lnSpc>
                <a:spcPct val="122000"/>
              </a:lnSpc>
              <a:spcBef>
                <a:spcPts val="0"/>
              </a:spcBef>
              <a:spcAft>
                <a:spcPts val="600"/>
              </a:spcAft>
            </a:pPr>
            <a:r>
              <a:rPr sz="1400" b="0" i="0">
                <a:solidFill>
                  <a:srgbClr val="12212F"/>
                </a:solidFill>
                <a:latin typeface="Segoe UI"/>
              </a:rPr>
              <a:t>Levels still fall; allocations were not tightened at renewal.</a:t>
            </a:r>
          </a:p>
        </p:txBody>
      </p:sp>
      <p:sp>
        <p:nvSpPr>
          <p:cNvPr id="16" name="TextBox 15"/>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And they started at the halfway point</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Cumulative depletion in Sheridan 6</a:t>
            </a:r>
          </a:p>
        </p:txBody>
      </p:sp>
      <p:pic>
        <p:nvPicPr>
          <p:cNvPr id="6" name="Picture 5" descr="06_timeline.png"/>
          <p:cNvPicPr>
            <a:picLocks noChangeAspect="1"/>
          </p:cNvPicPr>
          <p:nvPr/>
        </p:nvPicPr>
        <p:blipFill>
          <a:blip r:embed="rId2"/>
          <a:stretch>
            <a:fillRect/>
          </a:stretch>
        </p:blipFill>
        <p:spPr>
          <a:xfrm>
            <a:off x="868680" y="1828800"/>
            <a:ext cx="10469880" cy="4174992"/>
          </a:xfrm>
          <a:prstGeom prst="rect">
            <a:avLst/>
          </a:prstGeom>
        </p:spPr>
      </p:pic>
      <p:sp>
        <p:nvSpPr>
          <p:cNvPr id="7" name="Rectangle 6"/>
          <p:cNvSpPr/>
          <p:nvPr/>
        </p:nvSpPr>
        <p:spPr>
          <a:xfrm>
            <a:off x="685800" y="5596128"/>
            <a:ext cx="10835640" cy="755713"/>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5596128"/>
            <a:ext cx="82296" cy="755713"/>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60704" y="5779008"/>
            <a:ext cx="10104120" cy="444817"/>
          </a:xfrm>
          <a:prstGeom prst="rect">
            <a:avLst/>
          </a:prstGeom>
          <a:noFill/>
        </p:spPr>
        <p:txBody>
          <a:bodyPr wrap="square" lIns="0" tIns="0" rIns="0" bIns="0">
            <a:spAutoFit/>
          </a:bodyPr>
          <a:lstStyle/>
          <a:p>
            <a:pPr algn="l">
              <a:lnSpc>
                <a:spcPct val="125000"/>
              </a:lnSpc>
              <a:spcBef>
                <a:spcPts val="0"/>
              </a:spcBef>
              <a:spcAft>
                <a:spcPts val="0"/>
              </a:spcAft>
            </a:pPr>
            <a:r>
              <a:rPr sz="1650" b="0" i="0">
                <a:solidFill>
                  <a:srgbClr val="FFFFFF"/>
                </a:solidFill>
                <a:latin typeface="Segoe UI"/>
              </a:rPr>
              <a:t>Delay removes water you could have saved, and shrinks the toolkit left to save it with.</a:t>
            </a:r>
          </a:p>
        </p:txBody>
      </p:sp>
      <p:sp>
        <p:nvSpPr>
          <p:cNvPr id="10" name="TextBox 9"/>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What it takes to farm with less water</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85800" y="1463040"/>
            <a:ext cx="3520440" cy="3448648"/>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463040"/>
            <a:ext cx="3520440" cy="6858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23544" y="1719072"/>
            <a:ext cx="3044952" cy="3009736"/>
          </a:xfrm>
          <a:prstGeom prst="rect">
            <a:avLst/>
          </a:prstGeom>
          <a:noFill/>
        </p:spPr>
        <p:txBody>
          <a:bodyPr wrap="square" lIns="0" tIns="0" rIns="0" bIns="0">
            <a:spAutoFit/>
          </a:bodyPr>
          <a:lstStyle/>
          <a:p>
            <a:pPr algn="l">
              <a:lnSpc>
                <a:spcPct val="115000"/>
              </a:lnSpc>
              <a:spcBef>
                <a:spcPts val="0"/>
              </a:spcBef>
              <a:spcAft>
                <a:spcPts val="300"/>
              </a:spcAft>
            </a:pPr>
            <a:r>
              <a:rPr sz="1100" b="1" i="0">
                <a:solidFill>
                  <a:srgbClr val="2E86AB"/>
                </a:solidFill>
                <a:latin typeface="Segoe UI"/>
              </a:rPr>
              <a:t>ON THE FARM</a:t>
            </a:r>
          </a:p>
          <a:p>
            <a:pPr algn="l">
              <a:lnSpc>
                <a:spcPct val="112000"/>
              </a:lnSpc>
              <a:spcBef>
                <a:spcPts val="0"/>
              </a:spcBef>
              <a:spcAft>
                <a:spcPts val="600"/>
              </a:spcAft>
            </a:pPr>
            <a:r>
              <a:rPr sz="1900" b="1" i="0">
                <a:solidFill>
                  <a:srgbClr val="0B2545"/>
                </a:solidFill>
                <a:latin typeface="Segoe UI"/>
              </a:rPr>
              <a:t>Management</a:t>
            </a:r>
          </a:p>
          <a:p>
            <a:pPr algn="l">
              <a:lnSpc>
                <a:spcPct val="122000"/>
              </a:lnSpc>
              <a:spcBef>
                <a:spcPts val="0"/>
              </a:spcBef>
              <a:spcAft>
                <a:spcPts val="200"/>
              </a:spcAft>
            </a:pPr>
            <a:r>
              <a:rPr sz="1050" b="0" i="0">
                <a:solidFill>
                  <a:srgbClr val="12212F"/>
                </a:solidFill>
                <a:latin typeface="Segoe UI"/>
              </a:rPr>
              <a:t>•  Real scheduling, not calendar habit</a:t>
            </a:r>
            <a:r>
              <a:rPr sz="1050" b="1">
                <a:solidFill>
                  <a:srgbClr val="2E86AB"/>
                </a:solidFill>
                <a:latin typeface="Segoe UI"/>
              </a:rPr>
              <a:t>  ¹ ²</a:t>
            </a:r>
          </a:p>
          <a:p>
            <a:pPr marL="155448" indent="0" algn="l">
              <a:lnSpc>
                <a:spcPct val="118000"/>
              </a:lnSpc>
              <a:spcBef>
                <a:spcPts val="0"/>
              </a:spcBef>
              <a:spcAft>
                <a:spcPts val="500"/>
              </a:spcAft>
            </a:pPr>
            <a:r>
              <a:rPr sz="950" b="1" i="0">
                <a:solidFill>
                  <a:srgbClr val="2E86AB"/>
                </a:solidFill>
                <a:latin typeface="Segoe UI"/>
              </a:rPr>
              <a:t>–  Up to 38%</a:t>
            </a:r>
            <a:r>
              <a:rPr sz="950" b="0">
                <a:solidFill>
                  <a:srgbClr val="12212F"/>
                </a:solidFill>
                <a:latin typeface="Segoe UI"/>
              </a:rPr>
              <a:t> less applied water</a:t>
            </a:r>
          </a:p>
          <a:p>
            <a:pPr algn="l">
              <a:lnSpc>
                <a:spcPct val="122000"/>
              </a:lnSpc>
              <a:spcBef>
                <a:spcPts val="0"/>
              </a:spcBef>
              <a:spcAft>
                <a:spcPts val="500"/>
              </a:spcAft>
            </a:pPr>
            <a:r>
              <a:rPr sz="1050" b="0" i="0">
                <a:solidFill>
                  <a:srgbClr val="12212F"/>
                </a:solidFill>
                <a:latin typeface="Segoe UI"/>
              </a:rPr>
              <a:t>•  In-season soil-moisture probes</a:t>
            </a:r>
            <a:r>
              <a:rPr sz="1050" b="1">
                <a:solidFill>
                  <a:srgbClr val="2E86AB"/>
                </a:solidFill>
                <a:latin typeface="Segoe UI"/>
              </a:rPr>
              <a:t>  ¹ ³</a:t>
            </a:r>
          </a:p>
          <a:p>
            <a:pPr algn="l">
              <a:lnSpc>
                <a:spcPct val="122000"/>
              </a:lnSpc>
              <a:spcBef>
                <a:spcPts val="0"/>
              </a:spcBef>
              <a:spcAft>
                <a:spcPts val="200"/>
              </a:spcAft>
            </a:pPr>
            <a:r>
              <a:rPr sz="1050" b="0" i="0">
                <a:solidFill>
                  <a:srgbClr val="12212F"/>
                </a:solidFill>
                <a:latin typeface="Segoe UI"/>
              </a:rPr>
              <a:t>•  Sorghum, wheat, shorter hybrids</a:t>
            </a:r>
            <a:r>
              <a:rPr sz="1050" b="1">
                <a:solidFill>
                  <a:srgbClr val="2E86AB"/>
                </a:solidFill>
                <a:latin typeface="Segoe UI"/>
              </a:rPr>
              <a:t>  ⁴ ⁵ ⁶</a:t>
            </a:r>
          </a:p>
          <a:p>
            <a:pPr marL="155448" indent="0" algn="l">
              <a:lnSpc>
                <a:spcPct val="118000"/>
              </a:lnSpc>
              <a:spcBef>
                <a:spcPts val="0"/>
              </a:spcBef>
              <a:spcAft>
                <a:spcPts val="500"/>
              </a:spcAft>
            </a:pPr>
            <a:r>
              <a:rPr sz="950" b="1" i="0">
                <a:solidFill>
                  <a:srgbClr val="2E86AB"/>
                </a:solidFill>
                <a:latin typeface="Segoe UI"/>
              </a:rPr>
              <a:t>–  5 to 6 in.</a:t>
            </a:r>
            <a:r>
              <a:rPr sz="950" b="0">
                <a:solidFill>
                  <a:srgbClr val="12212F"/>
                </a:solidFill>
                <a:latin typeface="Segoe UI"/>
              </a:rPr>
              <a:t> per season, shorter hybrids</a:t>
            </a:r>
            <a:r>
              <a:rPr sz="950" b="1">
                <a:solidFill>
                  <a:srgbClr val="2E86AB"/>
                </a:solidFill>
                <a:latin typeface="Segoe UI"/>
              </a:rPr>
              <a:t>  *</a:t>
            </a:r>
          </a:p>
          <a:p>
            <a:pPr algn="l">
              <a:lnSpc>
                <a:spcPct val="122000"/>
              </a:lnSpc>
              <a:spcBef>
                <a:spcPts val="0"/>
              </a:spcBef>
              <a:spcAft>
                <a:spcPts val="200"/>
              </a:spcAft>
            </a:pPr>
            <a:r>
              <a:rPr sz="1050" b="0" i="0">
                <a:solidFill>
                  <a:srgbClr val="12212F"/>
                </a:solidFill>
                <a:latin typeface="Segoe UI"/>
              </a:rPr>
              <a:t>•  Adjusted seeding and residue</a:t>
            </a:r>
            <a:r>
              <a:rPr sz="1050" b="1">
                <a:solidFill>
                  <a:srgbClr val="2E86AB"/>
                </a:solidFill>
                <a:latin typeface="Segoe UI"/>
              </a:rPr>
              <a:t>  ⁷ ⁸</a:t>
            </a:r>
          </a:p>
          <a:p>
            <a:pPr marL="155448" indent="0" algn="l">
              <a:lnSpc>
                <a:spcPct val="118000"/>
              </a:lnSpc>
              <a:spcBef>
                <a:spcPts val="0"/>
              </a:spcBef>
              <a:spcAft>
                <a:spcPts val="200"/>
              </a:spcAft>
            </a:pPr>
            <a:r>
              <a:rPr sz="950" b="1" i="0">
                <a:solidFill>
                  <a:srgbClr val="2E86AB"/>
                </a:solidFill>
                <a:latin typeface="Segoe UI"/>
              </a:rPr>
              <a:t>–  28%</a:t>
            </a:r>
            <a:r>
              <a:rPr sz="950" b="0">
                <a:solidFill>
                  <a:srgbClr val="12212F"/>
                </a:solidFill>
                <a:latin typeface="Segoe UI"/>
              </a:rPr>
              <a:t> less water for 5% less yield</a:t>
            </a:r>
          </a:p>
          <a:p>
            <a:pPr marL="155448" indent="0" algn="l">
              <a:lnSpc>
                <a:spcPct val="118000"/>
              </a:lnSpc>
              <a:spcBef>
                <a:spcPts val="0"/>
              </a:spcBef>
              <a:spcAft>
                <a:spcPts val="500"/>
              </a:spcAft>
            </a:pPr>
            <a:r>
              <a:rPr sz="950" b="1" i="0">
                <a:solidFill>
                  <a:srgbClr val="2E86AB"/>
                </a:solidFill>
                <a:latin typeface="Segoe UI"/>
              </a:rPr>
              <a:t>–  2.5 to 3.5 in.</a:t>
            </a:r>
            <a:r>
              <a:rPr sz="950" b="0">
                <a:solidFill>
                  <a:srgbClr val="12212F"/>
                </a:solidFill>
                <a:latin typeface="Segoe UI"/>
              </a:rPr>
              <a:t> held by full residue</a:t>
            </a:r>
          </a:p>
          <a:p>
            <a:pPr algn="l">
              <a:lnSpc>
                <a:spcPct val="122000"/>
              </a:lnSpc>
              <a:spcBef>
                <a:spcPts val="0"/>
              </a:spcBef>
              <a:spcAft>
                <a:spcPts val="500"/>
              </a:spcAft>
            </a:pPr>
            <a:r>
              <a:rPr sz="1050" b="0" i="0">
                <a:solidFill>
                  <a:srgbClr val="12212F"/>
                </a:solidFill>
                <a:latin typeface="Segoe UI"/>
              </a:rPr>
              <a:t>•  Net income per acre-inch, not bushels</a:t>
            </a:r>
            <a:r>
              <a:rPr sz="1050" b="1">
                <a:solidFill>
                  <a:srgbClr val="2E86AB"/>
                </a:solidFill>
                <a:latin typeface="Segoe UI"/>
              </a:rPr>
              <a:t>  ⁹ ¹⁰ ¹¹</a:t>
            </a:r>
          </a:p>
        </p:txBody>
      </p:sp>
      <p:sp>
        <p:nvSpPr>
          <p:cNvPr id="8" name="Rectangle 7"/>
          <p:cNvSpPr/>
          <p:nvPr/>
        </p:nvSpPr>
        <p:spPr>
          <a:xfrm>
            <a:off x="4389120" y="1463040"/>
            <a:ext cx="3520440" cy="3448648"/>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389120" y="1463040"/>
            <a:ext cx="3520440" cy="68580"/>
          </a:xfrm>
          <a:prstGeom prst="rect">
            <a:avLst/>
          </a:prstGeom>
          <a:solidFill>
            <a:srgbClr val="1B7F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26864" y="1719072"/>
            <a:ext cx="3044952" cy="3009736"/>
          </a:xfrm>
          <a:prstGeom prst="rect">
            <a:avLst/>
          </a:prstGeom>
          <a:noFill/>
        </p:spPr>
        <p:txBody>
          <a:bodyPr wrap="square" lIns="0" tIns="0" rIns="0" bIns="0">
            <a:spAutoFit/>
          </a:bodyPr>
          <a:lstStyle/>
          <a:p>
            <a:pPr algn="l">
              <a:lnSpc>
                <a:spcPct val="115000"/>
              </a:lnSpc>
              <a:spcBef>
                <a:spcPts val="0"/>
              </a:spcBef>
              <a:spcAft>
                <a:spcPts val="300"/>
              </a:spcAft>
            </a:pPr>
            <a:r>
              <a:rPr sz="1100" b="1" i="0">
                <a:solidFill>
                  <a:srgbClr val="1B7F8C"/>
                </a:solidFill>
                <a:latin typeface="Segoe UI"/>
              </a:rPr>
              <a:t>IN THE GROUND</a:t>
            </a:r>
          </a:p>
          <a:p>
            <a:pPr algn="l">
              <a:lnSpc>
                <a:spcPct val="112000"/>
              </a:lnSpc>
              <a:spcBef>
                <a:spcPts val="0"/>
              </a:spcBef>
              <a:spcAft>
                <a:spcPts val="600"/>
              </a:spcAft>
            </a:pPr>
            <a:r>
              <a:rPr sz="1900" b="1" i="0">
                <a:solidFill>
                  <a:srgbClr val="0B2545"/>
                </a:solidFill>
                <a:latin typeface="Segoe UI"/>
              </a:rPr>
              <a:t>Infrastructure</a:t>
            </a:r>
          </a:p>
          <a:p>
            <a:pPr algn="l">
              <a:lnSpc>
                <a:spcPct val="122000"/>
              </a:lnSpc>
              <a:spcBef>
                <a:spcPts val="0"/>
              </a:spcBef>
              <a:spcAft>
                <a:spcPts val="200"/>
              </a:spcAft>
            </a:pPr>
            <a:r>
              <a:rPr sz="1050" b="0" i="0">
                <a:solidFill>
                  <a:srgbClr val="12212F"/>
                </a:solidFill>
                <a:latin typeface="Segoe UI"/>
              </a:rPr>
              <a:t>•  Nozzles, drop lines, low pressure</a:t>
            </a:r>
            <a:r>
              <a:rPr sz="1050" b="1">
                <a:solidFill>
                  <a:srgbClr val="1B7F8C"/>
                </a:solidFill>
                <a:latin typeface="Segoe UI"/>
              </a:rPr>
              <a:t>  ¹² ¹³</a:t>
            </a:r>
          </a:p>
          <a:p>
            <a:pPr marL="155448" indent="0" algn="l">
              <a:lnSpc>
                <a:spcPct val="118000"/>
              </a:lnSpc>
              <a:spcBef>
                <a:spcPts val="0"/>
              </a:spcBef>
              <a:spcAft>
                <a:spcPts val="500"/>
              </a:spcAft>
            </a:pPr>
            <a:r>
              <a:rPr sz="950" b="1" i="0">
                <a:solidFill>
                  <a:srgbClr val="1B7F8C"/>
                </a:solidFill>
                <a:latin typeface="Segoe UI"/>
              </a:rPr>
              <a:t>–  15 to 30%</a:t>
            </a:r>
            <a:r>
              <a:rPr sz="950" b="0">
                <a:solidFill>
                  <a:srgbClr val="12212F"/>
                </a:solidFill>
                <a:latin typeface="Segoe UI"/>
              </a:rPr>
              <a:t> less water and pumping energy</a:t>
            </a:r>
            <a:r>
              <a:rPr sz="950" b="1">
                <a:solidFill>
                  <a:srgbClr val="1B7F8C"/>
                </a:solidFill>
                <a:latin typeface="Segoe UI"/>
              </a:rPr>
              <a:t>  *</a:t>
            </a:r>
          </a:p>
          <a:p>
            <a:pPr algn="l">
              <a:lnSpc>
                <a:spcPct val="122000"/>
              </a:lnSpc>
              <a:spcBef>
                <a:spcPts val="0"/>
              </a:spcBef>
              <a:spcAft>
                <a:spcPts val="200"/>
              </a:spcAft>
            </a:pPr>
            <a:r>
              <a:rPr sz="1050" b="0" i="0">
                <a:solidFill>
                  <a:srgbClr val="12212F"/>
                </a:solidFill>
                <a:latin typeface="Segoe UI"/>
              </a:rPr>
              <a:t>•  Mobile drip retrofits</a:t>
            </a:r>
            <a:r>
              <a:rPr sz="1050" b="1">
                <a:solidFill>
                  <a:srgbClr val="1B7F8C"/>
                </a:solidFill>
                <a:latin typeface="Segoe UI"/>
              </a:rPr>
              <a:t>  ¹⁴</a:t>
            </a:r>
          </a:p>
          <a:p>
            <a:pPr marL="155448" indent="0" algn="l">
              <a:lnSpc>
                <a:spcPct val="118000"/>
              </a:lnSpc>
              <a:spcBef>
                <a:spcPts val="0"/>
              </a:spcBef>
              <a:spcAft>
                <a:spcPts val="500"/>
              </a:spcAft>
            </a:pPr>
            <a:r>
              <a:rPr sz="950" b="1" i="0">
                <a:solidFill>
                  <a:srgbClr val="1B7F8C"/>
                </a:solidFill>
                <a:latin typeface="Segoe UI"/>
              </a:rPr>
              <a:t>–  35%</a:t>
            </a:r>
            <a:r>
              <a:rPr sz="950" b="0">
                <a:solidFill>
                  <a:srgbClr val="12212F"/>
                </a:solidFill>
                <a:latin typeface="Segoe UI"/>
              </a:rPr>
              <a:t> less soil-water evaporation</a:t>
            </a:r>
            <a:r>
              <a:rPr sz="950" b="1">
                <a:solidFill>
                  <a:srgbClr val="1B7F8C"/>
                </a:solidFill>
                <a:latin typeface="Segoe UI"/>
              </a:rPr>
              <a:t>  *</a:t>
            </a:r>
          </a:p>
          <a:p>
            <a:pPr algn="l">
              <a:lnSpc>
                <a:spcPct val="122000"/>
              </a:lnSpc>
              <a:spcBef>
                <a:spcPts val="0"/>
              </a:spcBef>
              <a:spcAft>
                <a:spcPts val="200"/>
              </a:spcAft>
            </a:pPr>
            <a:r>
              <a:rPr sz="1050" b="0" i="0">
                <a:solidFill>
                  <a:srgbClr val="12212F"/>
                </a:solidFill>
                <a:latin typeface="Segoe UI"/>
              </a:rPr>
              <a:t>•  Metering on every well</a:t>
            </a:r>
            <a:r>
              <a:rPr sz="1050" b="1">
                <a:solidFill>
                  <a:srgbClr val="1B7F8C"/>
                </a:solidFill>
                <a:latin typeface="Segoe UI"/>
              </a:rPr>
              <a:t>  ¹⁵ ¹⁶</a:t>
            </a:r>
          </a:p>
          <a:p>
            <a:pPr marL="155448" indent="0" algn="l">
              <a:lnSpc>
                <a:spcPct val="118000"/>
              </a:lnSpc>
              <a:spcBef>
                <a:spcPts val="0"/>
              </a:spcBef>
              <a:spcAft>
                <a:spcPts val="500"/>
              </a:spcAft>
            </a:pPr>
            <a:r>
              <a:rPr sz="950" b="1" i="0">
                <a:solidFill>
                  <a:srgbClr val="1B7F8C"/>
                </a:solidFill>
                <a:latin typeface="Segoe UI"/>
              </a:rPr>
              <a:t>–  10%</a:t>
            </a:r>
            <a:r>
              <a:rPr sz="950" b="0">
                <a:solidFill>
                  <a:srgbClr val="12212F"/>
                </a:solidFill>
                <a:latin typeface="Segoe UI"/>
              </a:rPr>
              <a:t> alone, 20 to 40% with support</a:t>
            </a:r>
          </a:p>
        </p:txBody>
      </p:sp>
      <p:sp>
        <p:nvSpPr>
          <p:cNvPr id="11" name="Rectangle 10"/>
          <p:cNvSpPr/>
          <p:nvPr/>
        </p:nvSpPr>
        <p:spPr>
          <a:xfrm>
            <a:off x="8092440" y="1463040"/>
            <a:ext cx="3520440" cy="3448648"/>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8092440" y="1463040"/>
            <a:ext cx="3520440" cy="6858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330184" y="1719072"/>
            <a:ext cx="3044952" cy="3009736"/>
          </a:xfrm>
          <a:prstGeom prst="rect">
            <a:avLst/>
          </a:prstGeom>
          <a:noFill/>
        </p:spPr>
        <p:txBody>
          <a:bodyPr wrap="square" lIns="0" tIns="0" rIns="0" bIns="0">
            <a:spAutoFit/>
          </a:bodyPr>
          <a:lstStyle/>
          <a:p>
            <a:pPr algn="l">
              <a:lnSpc>
                <a:spcPct val="115000"/>
              </a:lnSpc>
              <a:spcBef>
                <a:spcPts val="0"/>
              </a:spcBef>
              <a:spcAft>
                <a:spcPts val="300"/>
              </a:spcAft>
            </a:pPr>
            <a:r>
              <a:rPr sz="1100" b="1" i="0">
                <a:solidFill>
                  <a:srgbClr val="E9B44C"/>
                </a:solidFill>
                <a:latin typeface="Segoe UI"/>
              </a:rPr>
              <a:t>ACROSS THE AREA</a:t>
            </a:r>
          </a:p>
          <a:p>
            <a:pPr algn="l">
              <a:lnSpc>
                <a:spcPct val="112000"/>
              </a:lnSpc>
              <a:spcBef>
                <a:spcPts val="0"/>
              </a:spcBef>
              <a:spcAft>
                <a:spcPts val="600"/>
              </a:spcAft>
            </a:pPr>
            <a:r>
              <a:rPr sz="1900" b="1" i="0">
                <a:solidFill>
                  <a:srgbClr val="0B2545"/>
                </a:solidFill>
                <a:latin typeface="Segoe UI"/>
              </a:rPr>
              <a:t>Coordination</a:t>
            </a:r>
          </a:p>
          <a:p>
            <a:pPr algn="l">
              <a:lnSpc>
                <a:spcPct val="122000"/>
              </a:lnSpc>
              <a:spcBef>
                <a:spcPts val="0"/>
              </a:spcBef>
              <a:spcAft>
                <a:spcPts val="200"/>
              </a:spcAft>
            </a:pPr>
            <a:r>
              <a:rPr sz="1050" b="0" i="0">
                <a:solidFill>
                  <a:srgbClr val="12212F"/>
                </a:solidFill>
                <a:latin typeface="Segoe UI"/>
              </a:rPr>
              <a:t>•  Local rules, uniform enforcement</a:t>
            </a:r>
            <a:r>
              <a:rPr sz="1050" b="1">
                <a:solidFill>
                  <a:srgbClr val="E9B44C"/>
                </a:solidFill>
                <a:latin typeface="Segoe UI"/>
              </a:rPr>
              <a:t>  ¹⁷ ¹⁸ ¹⁹</a:t>
            </a:r>
          </a:p>
          <a:p>
            <a:pPr marL="155448" indent="0" algn="l">
              <a:lnSpc>
                <a:spcPct val="118000"/>
              </a:lnSpc>
              <a:spcBef>
                <a:spcPts val="0"/>
              </a:spcBef>
              <a:spcAft>
                <a:spcPts val="200"/>
              </a:spcAft>
            </a:pPr>
            <a:r>
              <a:rPr sz="950" b="1" i="0">
                <a:solidFill>
                  <a:srgbClr val="E9B44C"/>
                </a:solidFill>
                <a:latin typeface="Segoe UI"/>
              </a:rPr>
              <a:t>–  25%</a:t>
            </a:r>
            <a:r>
              <a:rPr sz="950" b="0">
                <a:solidFill>
                  <a:srgbClr val="12212F"/>
                </a:solidFill>
                <a:latin typeface="Segoe UI"/>
              </a:rPr>
              <a:t> less extraction under the cap</a:t>
            </a:r>
            <a:r>
              <a:rPr sz="950" b="1">
                <a:solidFill>
                  <a:srgbClr val="E9B44C"/>
                </a:solidFill>
                <a:latin typeface="Segoe UI"/>
              </a:rPr>
              <a:t>  ¹⁶ ²⁵</a:t>
            </a:r>
          </a:p>
          <a:p>
            <a:pPr marL="155448" indent="0" algn="l">
              <a:lnSpc>
                <a:spcPct val="118000"/>
              </a:lnSpc>
              <a:spcBef>
                <a:spcPts val="0"/>
              </a:spcBef>
              <a:spcAft>
                <a:spcPts val="500"/>
              </a:spcAft>
            </a:pPr>
            <a:r>
              <a:rPr sz="950" b="1" i="0">
                <a:solidFill>
                  <a:srgbClr val="E9B44C"/>
                </a:solidFill>
                <a:latin typeface="Segoe UI"/>
              </a:rPr>
              <a:t>–  72 / 19 / 9%</a:t>
            </a:r>
            <a:r>
              <a:rPr sz="950" b="0">
                <a:solidFill>
                  <a:srgbClr val="12212F"/>
                </a:solidFill>
                <a:latin typeface="Segoe UI"/>
              </a:rPr>
              <a:t> efficiency, crops, acres</a:t>
            </a:r>
            <a:r>
              <a:rPr sz="950" b="1">
                <a:solidFill>
                  <a:srgbClr val="E9B44C"/>
                </a:solidFill>
                <a:latin typeface="Segoe UI"/>
              </a:rPr>
              <a:t>  ²</a:t>
            </a:r>
          </a:p>
          <a:p>
            <a:pPr algn="l">
              <a:lnSpc>
                <a:spcPct val="122000"/>
              </a:lnSpc>
              <a:spcBef>
                <a:spcPts val="0"/>
              </a:spcBef>
              <a:spcAft>
                <a:spcPts val="500"/>
              </a:spcAft>
            </a:pPr>
            <a:r>
              <a:rPr sz="1050" b="0" i="0">
                <a:solidFill>
                  <a:srgbClr val="12212F"/>
                </a:solidFill>
                <a:latin typeface="Segoe UI"/>
              </a:rPr>
              <a:t>•  Multi-year allocations</a:t>
            </a:r>
            <a:r>
              <a:rPr sz="1050" b="1">
                <a:solidFill>
                  <a:srgbClr val="E9B44C"/>
                </a:solidFill>
                <a:latin typeface="Segoe UI"/>
              </a:rPr>
              <a:t>  ²⁰ ²¹</a:t>
            </a:r>
          </a:p>
          <a:p>
            <a:pPr algn="l">
              <a:lnSpc>
                <a:spcPct val="122000"/>
              </a:lnSpc>
              <a:spcBef>
                <a:spcPts val="0"/>
              </a:spcBef>
              <a:spcAft>
                <a:spcPts val="500"/>
              </a:spcAft>
            </a:pPr>
            <a:r>
              <a:rPr sz="1050" b="0" i="0">
                <a:solidFill>
                  <a:srgbClr val="12212F"/>
                </a:solidFill>
                <a:latin typeface="Segoe UI"/>
              </a:rPr>
              <a:t>•  Pooling across wells and farms</a:t>
            </a:r>
            <a:r>
              <a:rPr sz="1050" b="1">
                <a:solidFill>
                  <a:srgbClr val="E9B44C"/>
                </a:solidFill>
                <a:latin typeface="Segoe UI"/>
              </a:rPr>
              <a:t>  ²¹ ²² ²³</a:t>
            </a:r>
          </a:p>
          <a:p>
            <a:pPr algn="l">
              <a:lnSpc>
                <a:spcPct val="122000"/>
              </a:lnSpc>
              <a:spcBef>
                <a:spcPts val="0"/>
              </a:spcBef>
              <a:spcAft>
                <a:spcPts val="500"/>
              </a:spcAft>
            </a:pPr>
            <a:r>
              <a:rPr sz="1050" b="0" i="0">
                <a:solidFill>
                  <a:srgbClr val="12212F"/>
                </a:solidFill>
                <a:latin typeface="Segoe UI"/>
              </a:rPr>
              <a:t>•  Carryover for over-conserving</a:t>
            </a:r>
            <a:r>
              <a:rPr sz="1050" b="1">
                <a:solidFill>
                  <a:srgbClr val="E9B44C"/>
                </a:solidFill>
                <a:latin typeface="Segoe UI"/>
              </a:rPr>
              <a:t>  ²⁰ ²¹</a:t>
            </a:r>
          </a:p>
          <a:p>
            <a:pPr algn="l">
              <a:lnSpc>
                <a:spcPct val="122000"/>
              </a:lnSpc>
              <a:spcBef>
                <a:spcPts val="0"/>
              </a:spcBef>
              <a:spcAft>
                <a:spcPts val="500"/>
              </a:spcAft>
            </a:pPr>
            <a:r>
              <a:rPr sz="1050" b="0" i="0">
                <a:solidFill>
                  <a:srgbClr val="12212F"/>
                </a:solidFill>
                <a:latin typeface="Segoe UI"/>
              </a:rPr>
              <a:t>•  Measurement everyone trusts</a:t>
            </a:r>
            <a:r>
              <a:rPr sz="1050" b="1">
                <a:solidFill>
                  <a:srgbClr val="E9B44C"/>
                </a:solidFill>
                <a:latin typeface="Segoe UI"/>
              </a:rPr>
              <a:t>  ¹⁶ ¹⁹ ²⁴</a:t>
            </a:r>
          </a:p>
        </p:txBody>
      </p:sp>
      <p:sp>
        <p:nvSpPr>
          <p:cNvPr id="14" name="Rectangle 13"/>
          <p:cNvSpPr/>
          <p:nvPr/>
        </p:nvSpPr>
        <p:spPr>
          <a:xfrm>
            <a:off x="685800" y="5076280"/>
            <a:ext cx="10835640" cy="1231011"/>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685800" y="5076280"/>
            <a:ext cx="82296" cy="1231011"/>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060704" y="5259160"/>
            <a:ext cx="10104120" cy="920115"/>
          </a:xfrm>
          <a:prstGeom prst="rect">
            <a:avLst/>
          </a:prstGeom>
          <a:noFill/>
        </p:spPr>
        <p:txBody>
          <a:bodyPr wrap="square" lIns="0" tIns="0" rIns="0" bIns="0">
            <a:spAutoFit/>
          </a:bodyPr>
          <a:lstStyle/>
          <a:p>
            <a:pPr algn="l">
              <a:lnSpc>
                <a:spcPct val="120000"/>
              </a:lnSpc>
              <a:spcBef>
                <a:spcPts val="0"/>
              </a:spcBef>
              <a:spcAft>
                <a:spcPts val="700"/>
              </a:spcAft>
            </a:pPr>
            <a:r>
              <a:rPr sz="1650" b="1" i="0">
                <a:solidFill>
                  <a:srgbClr val="E9B44C"/>
                </a:solidFill>
                <a:latin typeface="Segoe UI"/>
              </a:rPr>
              <a:t>Efficiency improvements facilitate adaptation to tighter water use constraints.</a:t>
            </a:r>
          </a:p>
          <a:p>
            <a:pPr algn="l">
              <a:lnSpc>
                <a:spcPct val="125000"/>
              </a:lnSpc>
              <a:spcBef>
                <a:spcPts val="0"/>
              </a:spcBef>
              <a:spcAft>
                <a:spcPts val="0"/>
              </a:spcAft>
            </a:pPr>
            <a:r>
              <a:rPr sz="1250" b="0" i="0">
                <a:solidFill>
                  <a:srgbClr val="FFFFFF"/>
                </a:solidFill>
                <a:latin typeface="Segoe UI"/>
              </a:rPr>
              <a:t>Efficiency is how a producer meets a smaller allocation without losing the crop; it does not decide how much water the area uses. And applied water saved is not aquifer water saved: only 22% of the Sheridan 6 cut reached the net balance.  ²⁵</a:t>
            </a:r>
          </a:p>
        </p:txBody>
      </p:sp>
      <p:sp>
        <p:nvSpPr>
          <p:cNvPr id="17" name="TextBox 16"/>
          <p:cNvSpPr txBox="1"/>
          <p:nvPr/>
        </p:nvSpPr>
        <p:spPr>
          <a:xfrm>
            <a:off x="685800" y="6400800"/>
            <a:ext cx="10835640" cy="310896"/>
          </a:xfrm>
          <a:prstGeom prst="rect">
            <a:avLst/>
          </a:prstGeom>
          <a:noFill/>
        </p:spPr>
        <p:txBody>
          <a:bodyPr wrap="square" lIns="0" tIns="0" rIns="0" bIns="0">
            <a:spAutoFit/>
          </a:bodyPr>
          <a:lstStyle/>
          <a:p>
            <a:pPr algn="l">
              <a:lnSpc>
                <a:spcPct val="115000"/>
              </a:lnSpc>
              <a:spcBef>
                <a:spcPts val="0"/>
              </a:spcBef>
              <a:spcAft>
                <a:spcPts val="0"/>
              </a:spcAft>
            </a:pPr>
            <a:r>
              <a:rPr sz="1100" b="0" i="0">
                <a:solidFill>
                  <a:srgbClr val="7A8794"/>
                </a:solidFill>
                <a:latin typeface="Segoe UI"/>
              </a:rPr>
              <a:t>*  These estimates come from extension publications and are projections rather than observed results.</a:t>
            </a:r>
          </a:p>
        </p:txBody>
      </p:sp>
      <p:sp>
        <p:nvSpPr>
          <p:cNvPr id="18" name="TextBox 17"/>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What producers are risking in the transition</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The gap between “this works on average” and “I will go first”</a:t>
            </a:r>
          </a:p>
        </p:txBody>
      </p:sp>
      <p:sp>
        <p:nvSpPr>
          <p:cNvPr id="6" name="Rectangle 5"/>
          <p:cNvSpPr/>
          <p:nvPr/>
        </p:nvSpPr>
        <p:spPr>
          <a:xfrm>
            <a:off x="685800" y="1920240"/>
            <a:ext cx="3520440" cy="16459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85800" y="1920240"/>
            <a:ext cx="352044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23544" y="2212848"/>
            <a:ext cx="3044952" cy="1115568"/>
          </a:xfrm>
          <a:prstGeom prst="rect">
            <a:avLst/>
          </a:prstGeom>
          <a:noFill/>
        </p:spPr>
        <p:txBody>
          <a:bodyPr wrap="square" lIns="0" tIns="0" rIns="0" bIns="0">
            <a:spAutoFit/>
          </a:bodyPr>
          <a:lstStyle/>
          <a:p>
            <a:pPr algn="l">
              <a:lnSpc>
                <a:spcPct val="112000"/>
              </a:lnSpc>
              <a:spcBef>
                <a:spcPts val="0"/>
              </a:spcBef>
              <a:spcAft>
                <a:spcPts val="800"/>
              </a:spcAft>
            </a:pPr>
            <a:r>
              <a:rPr sz="1500" b="1" i="0">
                <a:solidFill>
                  <a:srgbClr val="0B2545"/>
                </a:solidFill>
                <a:latin typeface="Segoe UI"/>
              </a:rPr>
              <a:t>Capital first, savings later</a:t>
            </a:r>
          </a:p>
          <a:p>
            <a:pPr algn="l">
              <a:lnSpc>
                <a:spcPct val="122000"/>
              </a:lnSpc>
              <a:spcBef>
                <a:spcPts val="0"/>
              </a:spcBef>
              <a:spcAft>
                <a:spcPts val="600"/>
              </a:spcAft>
            </a:pPr>
            <a:r>
              <a:rPr sz="1250" b="0" i="0">
                <a:solidFill>
                  <a:srgbClr val="12212F"/>
                </a:solidFill>
                <a:latin typeface="Segoe UI"/>
              </a:rPr>
              <a:t>Nozzles, probes, drip and well work are paid up front. The cash-flow improvement shows up over seasons.</a:t>
            </a:r>
          </a:p>
        </p:txBody>
      </p:sp>
      <p:sp>
        <p:nvSpPr>
          <p:cNvPr id="9" name="Rectangle 8"/>
          <p:cNvSpPr/>
          <p:nvPr/>
        </p:nvSpPr>
        <p:spPr>
          <a:xfrm>
            <a:off x="4389120" y="1920240"/>
            <a:ext cx="3520440" cy="16459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4389120" y="1920240"/>
            <a:ext cx="352044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626864" y="2212848"/>
            <a:ext cx="3044952" cy="1115568"/>
          </a:xfrm>
          <a:prstGeom prst="rect">
            <a:avLst/>
          </a:prstGeom>
          <a:noFill/>
        </p:spPr>
        <p:txBody>
          <a:bodyPr wrap="square" lIns="0" tIns="0" rIns="0" bIns="0">
            <a:spAutoFit/>
          </a:bodyPr>
          <a:lstStyle/>
          <a:p>
            <a:pPr algn="l">
              <a:lnSpc>
                <a:spcPct val="112000"/>
              </a:lnSpc>
              <a:spcBef>
                <a:spcPts val="0"/>
              </a:spcBef>
              <a:spcAft>
                <a:spcPts val="800"/>
              </a:spcAft>
            </a:pPr>
            <a:r>
              <a:rPr sz="1500" b="1" i="0">
                <a:solidFill>
                  <a:srgbClr val="0B2545"/>
                </a:solidFill>
                <a:latin typeface="Segoe UI"/>
              </a:rPr>
              <a:t>Yield risk lands in the worst year</a:t>
            </a:r>
          </a:p>
          <a:p>
            <a:pPr algn="l">
              <a:lnSpc>
                <a:spcPct val="122000"/>
              </a:lnSpc>
              <a:spcBef>
                <a:spcPts val="0"/>
              </a:spcBef>
              <a:spcAft>
                <a:spcPts val="600"/>
              </a:spcAft>
            </a:pPr>
            <a:r>
              <a:rPr sz="1250" b="0" i="0">
                <a:solidFill>
                  <a:srgbClr val="12212F"/>
                </a:solidFill>
                <a:latin typeface="Segoe UI"/>
              </a:rPr>
              <a:t>Deficit irrigation is fine in an average year. Producers are underwriting the dry one.</a:t>
            </a:r>
          </a:p>
        </p:txBody>
      </p:sp>
      <p:sp>
        <p:nvSpPr>
          <p:cNvPr id="12" name="Rectangle 11"/>
          <p:cNvSpPr/>
          <p:nvPr/>
        </p:nvSpPr>
        <p:spPr>
          <a:xfrm>
            <a:off x="8092440" y="1920240"/>
            <a:ext cx="3520440" cy="16459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8092440" y="1920240"/>
            <a:ext cx="352044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330184" y="2212848"/>
            <a:ext cx="3044952" cy="1115568"/>
          </a:xfrm>
          <a:prstGeom prst="rect">
            <a:avLst/>
          </a:prstGeom>
          <a:noFill/>
        </p:spPr>
        <p:txBody>
          <a:bodyPr wrap="square" lIns="0" tIns="0" rIns="0" bIns="0">
            <a:spAutoFit/>
          </a:bodyPr>
          <a:lstStyle/>
          <a:p>
            <a:pPr algn="l">
              <a:lnSpc>
                <a:spcPct val="112000"/>
              </a:lnSpc>
              <a:spcBef>
                <a:spcPts val="0"/>
              </a:spcBef>
              <a:spcAft>
                <a:spcPts val="800"/>
              </a:spcAft>
            </a:pPr>
            <a:r>
              <a:rPr sz="1500" b="1" i="0">
                <a:solidFill>
                  <a:srgbClr val="0B2545"/>
                </a:solidFill>
                <a:latin typeface="Segoe UI"/>
              </a:rPr>
              <a:t>A learning curve with real cost</a:t>
            </a:r>
          </a:p>
          <a:p>
            <a:pPr algn="l">
              <a:lnSpc>
                <a:spcPct val="122000"/>
              </a:lnSpc>
              <a:spcBef>
                <a:spcPts val="0"/>
              </a:spcBef>
              <a:spcAft>
                <a:spcPts val="600"/>
              </a:spcAft>
            </a:pPr>
            <a:r>
              <a:rPr sz="1250" b="0" i="0">
                <a:solidFill>
                  <a:srgbClr val="12212F"/>
                </a:solidFill>
                <a:latin typeface="Segoe UI"/>
              </a:rPr>
              <a:t>The first years of tighter scheduling are when mistakes happen, and mistakes are measured in bushels.</a:t>
            </a:r>
          </a:p>
        </p:txBody>
      </p:sp>
      <p:sp>
        <p:nvSpPr>
          <p:cNvPr id="15" name="Rectangle 14"/>
          <p:cNvSpPr/>
          <p:nvPr/>
        </p:nvSpPr>
        <p:spPr>
          <a:xfrm>
            <a:off x="685800" y="3739896"/>
            <a:ext cx="3520440" cy="16459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3739896"/>
            <a:ext cx="352044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23544" y="4032504"/>
            <a:ext cx="3044952" cy="1115568"/>
          </a:xfrm>
          <a:prstGeom prst="rect">
            <a:avLst/>
          </a:prstGeom>
          <a:noFill/>
        </p:spPr>
        <p:txBody>
          <a:bodyPr wrap="square" lIns="0" tIns="0" rIns="0" bIns="0">
            <a:spAutoFit/>
          </a:bodyPr>
          <a:lstStyle/>
          <a:p>
            <a:pPr algn="l">
              <a:lnSpc>
                <a:spcPct val="112000"/>
              </a:lnSpc>
              <a:spcBef>
                <a:spcPts val="0"/>
              </a:spcBef>
              <a:spcAft>
                <a:spcPts val="800"/>
              </a:spcAft>
            </a:pPr>
            <a:r>
              <a:rPr sz="1500" b="1" i="0">
                <a:solidFill>
                  <a:srgbClr val="0B2545"/>
                </a:solidFill>
                <a:latin typeface="Segoe UI"/>
              </a:rPr>
              <a:t>Collateral and credit</a:t>
            </a:r>
          </a:p>
          <a:p>
            <a:pPr algn="l">
              <a:lnSpc>
                <a:spcPct val="122000"/>
              </a:lnSpc>
              <a:spcBef>
                <a:spcPts val="0"/>
              </a:spcBef>
              <a:spcAft>
                <a:spcPts val="600"/>
              </a:spcAft>
            </a:pPr>
            <a:r>
              <a:rPr sz="1250" b="0" i="0">
                <a:solidFill>
                  <a:srgbClr val="12212F"/>
                </a:solidFill>
                <a:latin typeface="Segoe UI"/>
              </a:rPr>
              <a:t>Reduced water rights can read as a weaker balance sheet, right when the operation needs to borrow to adapt.</a:t>
            </a:r>
          </a:p>
        </p:txBody>
      </p:sp>
      <p:sp>
        <p:nvSpPr>
          <p:cNvPr id="18" name="Rectangle 17"/>
          <p:cNvSpPr/>
          <p:nvPr/>
        </p:nvSpPr>
        <p:spPr>
          <a:xfrm>
            <a:off x="4389120" y="3739896"/>
            <a:ext cx="3520440" cy="16459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4389120" y="3739896"/>
            <a:ext cx="352044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626864" y="4032504"/>
            <a:ext cx="3044952" cy="1115568"/>
          </a:xfrm>
          <a:prstGeom prst="rect">
            <a:avLst/>
          </a:prstGeom>
          <a:noFill/>
        </p:spPr>
        <p:txBody>
          <a:bodyPr wrap="square" lIns="0" tIns="0" rIns="0" bIns="0">
            <a:spAutoFit/>
          </a:bodyPr>
          <a:lstStyle/>
          <a:p>
            <a:pPr algn="l">
              <a:lnSpc>
                <a:spcPct val="112000"/>
              </a:lnSpc>
              <a:spcBef>
                <a:spcPts val="0"/>
              </a:spcBef>
              <a:spcAft>
                <a:spcPts val="800"/>
              </a:spcAft>
            </a:pPr>
            <a:r>
              <a:rPr sz="1500" b="1" i="0">
                <a:solidFill>
                  <a:srgbClr val="0B2545"/>
                </a:solidFill>
                <a:latin typeface="Segoe UI"/>
              </a:rPr>
              <a:t>Landlord–tenant misalignment</a:t>
            </a:r>
          </a:p>
          <a:p>
            <a:pPr algn="l">
              <a:lnSpc>
                <a:spcPct val="122000"/>
              </a:lnSpc>
              <a:spcBef>
                <a:spcPts val="0"/>
              </a:spcBef>
              <a:spcAft>
                <a:spcPts val="600"/>
              </a:spcAft>
            </a:pPr>
            <a:r>
              <a:rPr sz="1250" b="0" i="0">
                <a:solidFill>
                  <a:srgbClr val="12212F"/>
                </a:solidFill>
                <a:latin typeface="Segoe UI"/>
              </a:rPr>
              <a:t>Much of this ground is rented. Tenants make the water decisions; landlords hold the long-term asset.</a:t>
            </a:r>
          </a:p>
        </p:txBody>
      </p:sp>
      <p:sp>
        <p:nvSpPr>
          <p:cNvPr id="21" name="Rectangle 20"/>
          <p:cNvSpPr/>
          <p:nvPr/>
        </p:nvSpPr>
        <p:spPr>
          <a:xfrm>
            <a:off x="8092440" y="3739896"/>
            <a:ext cx="3520440" cy="16459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8092440" y="3739896"/>
            <a:ext cx="352044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8330184" y="4032504"/>
            <a:ext cx="3044952" cy="1115568"/>
          </a:xfrm>
          <a:prstGeom prst="rect">
            <a:avLst/>
          </a:prstGeom>
          <a:noFill/>
        </p:spPr>
        <p:txBody>
          <a:bodyPr wrap="square" lIns="0" tIns="0" rIns="0" bIns="0">
            <a:spAutoFit/>
          </a:bodyPr>
          <a:lstStyle/>
          <a:p>
            <a:pPr algn="l">
              <a:lnSpc>
                <a:spcPct val="112000"/>
              </a:lnSpc>
              <a:spcBef>
                <a:spcPts val="0"/>
              </a:spcBef>
              <a:spcAft>
                <a:spcPts val="800"/>
              </a:spcAft>
            </a:pPr>
            <a:r>
              <a:rPr sz="1500" b="1" i="0">
                <a:solidFill>
                  <a:srgbClr val="0B2545"/>
                </a:solidFill>
                <a:latin typeface="Segoe UI"/>
              </a:rPr>
              <a:t>Going first is the worst position</a:t>
            </a:r>
          </a:p>
          <a:p>
            <a:pPr algn="l">
              <a:lnSpc>
                <a:spcPct val="122000"/>
              </a:lnSpc>
              <a:spcBef>
                <a:spcPts val="0"/>
              </a:spcBef>
              <a:spcAft>
                <a:spcPts val="600"/>
              </a:spcAft>
            </a:pPr>
            <a:r>
              <a:rPr sz="1250" b="0" i="0">
                <a:solidFill>
                  <a:srgbClr val="12212F"/>
                </a:solidFill>
                <a:latin typeface="Segoe UI"/>
              </a:rPr>
              <a:t>Without a binding, universal rule, unilateral restraint is a private cost. It looks like unilateral disarmament.</a:t>
            </a:r>
          </a:p>
        </p:txBody>
      </p:sp>
      <p:sp>
        <p:nvSpPr>
          <p:cNvPr id="24" name="Rectangle 23"/>
          <p:cNvSpPr/>
          <p:nvPr/>
        </p:nvSpPr>
        <p:spPr>
          <a:xfrm>
            <a:off x="685800" y="5632704"/>
            <a:ext cx="10835640" cy="1017651"/>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685800" y="5632704"/>
            <a:ext cx="82296" cy="1017651"/>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1060704" y="5815584"/>
            <a:ext cx="10104120" cy="706755"/>
          </a:xfrm>
          <a:prstGeom prst="rect">
            <a:avLst/>
          </a:prstGeom>
          <a:noFill/>
        </p:spPr>
        <p:txBody>
          <a:bodyPr wrap="square" lIns="0" tIns="0" rIns="0" bIns="0">
            <a:spAutoFit/>
          </a:bodyPr>
          <a:lstStyle/>
          <a:p>
            <a:pPr algn="l">
              <a:lnSpc>
                <a:spcPct val="125000"/>
              </a:lnSpc>
              <a:spcBef>
                <a:spcPts val="0"/>
              </a:spcBef>
              <a:spcAft>
                <a:spcPts val="0"/>
              </a:spcAft>
            </a:pPr>
            <a:r>
              <a:rPr sz="1650" b="0" i="0">
                <a:solidFill>
                  <a:srgbClr val="FFFFFF"/>
                </a:solidFill>
                <a:latin typeface="Segoe UI"/>
              </a:rPr>
              <a:t>Every one of these is a timing or risk-bearing problem, not a disagreement about whether conservation is a good idea.</a:t>
            </a:r>
          </a:p>
        </p:txBody>
      </p:sp>
      <p:sp>
        <p:nvSpPr>
          <p:cNvPr id="27" name="TextBox 26"/>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100" b="1" i="0">
                <a:solidFill>
                  <a:srgbClr val="0B2545"/>
                </a:solidFill>
                <a:latin typeface="Segoe UI"/>
              </a:rPr>
              <a:t>This is what financing and risk-sharing are for</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Match the tool to the risk it actually removes</a:t>
            </a:r>
          </a:p>
        </p:txBody>
      </p:sp>
      <p:sp>
        <p:nvSpPr>
          <p:cNvPr id="6" name="Rectangle 5"/>
          <p:cNvSpPr/>
          <p:nvPr/>
        </p:nvSpPr>
        <p:spPr>
          <a:xfrm>
            <a:off x="685800" y="1938528"/>
            <a:ext cx="2606040" cy="2565019"/>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85800" y="1938528"/>
            <a:ext cx="2606040" cy="6858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23544" y="2231136"/>
            <a:ext cx="2130552" cy="2034667"/>
          </a:xfrm>
          <a:prstGeom prst="rect">
            <a:avLst/>
          </a:prstGeom>
          <a:noFill/>
        </p:spPr>
        <p:txBody>
          <a:bodyPr wrap="square" lIns="0" tIns="0" rIns="0" bIns="0">
            <a:spAutoFit/>
          </a:bodyPr>
          <a:lstStyle/>
          <a:p>
            <a:pPr algn="l">
              <a:lnSpc>
                <a:spcPct val="115000"/>
              </a:lnSpc>
              <a:spcBef>
                <a:spcPts val="0"/>
              </a:spcBef>
              <a:spcAft>
                <a:spcPts val="300"/>
              </a:spcAft>
            </a:pPr>
            <a:r>
              <a:rPr sz="1150" b="1" i="0">
                <a:solidFill>
                  <a:srgbClr val="2E86AB"/>
                </a:solidFill>
                <a:latin typeface="Segoe UI"/>
              </a:rPr>
              <a:t>Solves: capital arrives before savings</a:t>
            </a:r>
          </a:p>
          <a:p>
            <a:pPr algn="l">
              <a:lnSpc>
                <a:spcPct val="112000"/>
              </a:lnSpc>
              <a:spcBef>
                <a:spcPts val="0"/>
              </a:spcBef>
              <a:spcAft>
                <a:spcPts val="800"/>
              </a:spcAft>
            </a:pPr>
            <a:r>
              <a:rPr sz="1900" b="1" i="0">
                <a:solidFill>
                  <a:srgbClr val="0B2545"/>
                </a:solidFill>
                <a:latin typeface="Segoe UI"/>
              </a:rPr>
              <a:t>Financing</a:t>
            </a:r>
          </a:p>
          <a:p>
            <a:pPr algn="l">
              <a:lnSpc>
                <a:spcPct val="122000"/>
              </a:lnSpc>
              <a:spcBef>
                <a:spcPts val="0"/>
              </a:spcBef>
              <a:spcAft>
                <a:spcPts val="600"/>
              </a:spcAft>
            </a:pPr>
            <a:r>
              <a:rPr sz="1250" b="0" i="0">
                <a:solidFill>
                  <a:srgbClr val="12212F"/>
                </a:solidFill>
                <a:latin typeface="Segoe UI"/>
              </a:rPr>
              <a:t>•  Low-cost capital for hardware and well work</a:t>
            </a:r>
          </a:p>
          <a:p>
            <a:pPr algn="l">
              <a:lnSpc>
                <a:spcPct val="122000"/>
              </a:lnSpc>
              <a:spcBef>
                <a:spcPts val="0"/>
              </a:spcBef>
              <a:spcAft>
                <a:spcPts val="600"/>
              </a:spcAft>
            </a:pPr>
            <a:r>
              <a:rPr sz="1250" b="0" i="0">
                <a:solidFill>
                  <a:srgbClr val="12212F"/>
                </a:solidFill>
                <a:latin typeface="Segoe UI"/>
              </a:rPr>
              <a:t>•  Repayment timed to the savings it creates</a:t>
            </a:r>
          </a:p>
        </p:txBody>
      </p:sp>
      <p:sp>
        <p:nvSpPr>
          <p:cNvPr id="9" name="Rectangle 8"/>
          <p:cNvSpPr/>
          <p:nvPr/>
        </p:nvSpPr>
        <p:spPr>
          <a:xfrm>
            <a:off x="3429000" y="1938528"/>
            <a:ext cx="2606040" cy="2565019"/>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3429000" y="1938528"/>
            <a:ext cx="2606040" cy="68580"/>
          </a:xfrm>
          <a:prstGeom prst="rect">
            <a:avLst/>
          </a:prstGeom>
          <a:solidFill>
            <a:srgbClr val="1B7F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666744" y="2231136"/>
            <a:ext cx="2130552" cy="2034667"/>
          </a:xfrm>
          <a:prstGeom prst="rect">
            <a:avLst/>
          </a:prstGeom>
          <a:noFill/>
        </p:spPr>
        <p:txBody>
          <a:bodyPr wrap="square" lIns="0" tIns="0" rIns="0" bIns="0">
            <a:spAutoFit/>
          </a:bodyPr>
          <a:lstStyle/>
          <a:p>
            <a:pPr algn="l">
              <a:lnSpc>
                <a:spcPct val="115000"/>
              </a:lnSpc>
              <a:spcBef>
                <a:spcPts val="0"/>
              </a:spcBef>
              <a:spcAft>
                <a:spcPts val="300"/>
              </a:spcAft>
            </a:pPr>
            <a:r>
              <a:rPr sz="1150" b="1" i="0">
                <a:solidFill>
                  <a:srgbClr val="1B7F8C"/>
                </a:solidFill>
                <a:latin typeface="Segoe UI"/>
              </a:rPr>
              <a:t>Solves: the private-cost, shared-benefit gap</a:t>
            </a:r>
          </a:p>
          <a:p>
            <a:pPr algn="l">
              <a:lnSpc>
                <a:spcPct val="112000"/>
              </a:lnSpc>
              <a:spcBef>
                <a:spcPts val="0"/>
              </a:spcBef>
              <a:spcAft>
                <a:spcPts val="800"/>
              </a:spcAft>
            </a:pPr>
            <a:r>
              <a:rPr sz="1900" b="1" i="0">
                <a:solidFill>
                  <a:srgbClr val="0B2545"/>
                </a:solidFill>
                <a:latin typeface="Segoe UI"/>
              </a:rPr>
              <a:t>Incentives</a:t>
            </a:r>
          </a:p>
          <a:p>
            <a:pPr algn="l">
              <a:lnSpc>
                <a:spcPct val="122000"/>
              </a:lnSpc>
              <a:spcBef>
                <a:spcPts val="0"/>
              </a:spcBef>
              <a:spcAft>
                <a:spcPts val="600"/>
              </a:spcAft>
            </a:pPr>
            <a:r>
              <a:rPr sz="1250" b="0" i="0">
                <a:solidFill>
                  <a:srgbClr val="12212F"/>
                </a:solidFill>
                <a:latin typeface="Segoe UI"/>
              </a:rPr>
              <a:t>•  Payment for verified reductions</a:t>
            </a:r>
          </a:p>
          <a:p>
            <a:pPr algn="l">
              <a:lnSpc>
                <a:spcPct val="122000"/>
              </a:lnSpc>
              <a:spcBef>
                <a:spcPts val="0"/>
              </a:spcBef>
              <a:spcAft>
                <a:spcPts val="600"/>
              </a:spcAft>
            </a:pPr>
            <a:r>
              <a:rPr sz="1250" b="0" i="0">
                <a:solidFill>
                  <a:srgbClr val="12212F"/>
                </a:solidFill>
                <a:latin typeface="Segoe UI"/>
              </a:rPr>
              <a:t>•  Pays the producer for value others capture</a:t>
            </a:r>
          </a:p>
        </p:txBody>
      </p:sp>
      <p:sp>
        <p:nvSpPr>
          <p:cNvPr id="12" name="Rectangle 11"/>
          <p:cNvSpPr/>
          <p:nvPr/>
        </p:nvSpPr>
        <p:spPr>
          <a:xfrm>
            <a:off x="6172200" y="1938528"/>
            <a:ext cx="2606040" cy="2565019"/>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6172200" y="1938528"/>
            <a:ext cx="2606040" cy="6858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09944" y="2231136"/>
            <a:ext cx="2130552" cy="2034667"/>
          </a:xfrm>
          <a:prstGeom prst="rect">
            <a:avLst/>
          </a:prstGeom>
          <a:noFill/>
        </p:spPr>
        <p:txBody>
          <a:bodyPr wrap="square" lIns="0" tIns="0" rIns="0" bIns="0">
            <a:spAutoFit/>
          </a:bodyPr>
          <a:lstStyle/>
          <a:p>
            <a:pPr algn="l">
              <a:lnSpc>
                <a:spcPct val="115000"/>
              </a:lnSpc>
              <a:spcBef>
                <a:spcPts val="0"/>
              </a:spcBef>
              <a:spcAft>
                <a:spcPts val="300"/>
              </a:spcAft>
            </a:pPr>
            <a:r>
              <a:rPr sz="1150" b="1" i="0">
                <a:solidFill>
                  <a:srgbClr val="E9B44C"/>
                </a:solidFill>
                <a:latin typeface="Segoe UI"/>
              </a:rPr>
              <a:t>Solves: the learning curve</a:t>
            </a:r>
          </a:p>
          <a:p>
            <a:pPr algn="l">
              <a:lnSpc>
                <a:spcPct val="112000"/>
              </a:lnSpc>
              <a:spcBef>
                <a:spcPts val="0"/>
              </a:spcBef>
              <a:spcAft>
                <a:spcPts val="800"/>
              </a:spcAft>
            </a:pPr>
            <a:r>
              <a:rPr sz="1900" b="1" i="0">
                <a:solidFill>
                  <a:srgbClr val="0B2545"/>
                </a:solidFill>
                <a:latin typeface="Segoe UI"/>
              </a:rPr>
              <a:t>Technical assistance</a:t>
            </a:r>
          </a:p>
          <a:p>
            <a:pPr algn="l">
              <a:lnSpc>
                <a:spcPct val="122000"/>
              </a:lnSpc>
              <a:spcBef>
                <a:spcPts val="0"/>
              </a:spcBef>
              <a:spcAft>
                <a:spcPts val="600"/>
              </a:spcAft>
            </a:pPr>
            <a:r>
              <a:rPr sz="1250" b="0" i="0">
                <a:solidFill>
                  <a:srgbClr val="12212F"/>
                </a:solidFill>
                <a:latin typeface="Segoe UI"/>
              </a:rPr>
              <a:t>•  Agronomic support through tight seasons</a:t>
            </a:r>
          </a:p>
          <a:p>
            <a:pPr algn="l">
              <a:lnSpc>
                <a:spcPct val="122000"/>
              </a:lnSpc>
              <a:spcBef>
                <a:spcPts val="0"/>
              </a:spcBef>
              <a:spcAft>
                <a:spcPts val="600"/>
              </a:spcAft>
            </a:pPr>
            <a:r>
              <a:rPr sz="1250" b="0" i="0">
                <a:solidFill>
                  <a:srgbClr val="12212F"/>
                </a:solidFill>
                <a:latin typeface="Segoe UI"/>
              </a:rPr>
              <a:t>•  Scheduling, soil moisture, crop mix</a:t>
            </a:r>
          </a:p>
        </p:txBody>
      </p:sp>
      <p:sp>
        <p:nvSpPr>
          <p:cNvPr id="15" name="Rectangle 14"/>
          <p:cNvSpPr/>
          <p:nvPr/>
        </p:nvSpPr>
        <p:spPr>
          <a:xfrm>
            <a:off x="8915400" y="1938528"/>
            <a:ext cx="2606040" cy="2565019"/>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8915400" y="1938528"/>
            <a:ext cx="2606040" cy="68580"/>
          </a:xfrm>
          <a:prstGeom prst="rect">
            <a:avLst/>
          </a:prstGeom>
          <a:solidFill>
            <a:srgbClr val="C99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153144" y="2231136"/>
            <a:ext cx="2130552" cy="2034667"/>
          </a:xfrm>
          <a:prstGeom prst="rect">
            <a:avLst/>
          </a:prstGeom>
          <a:noFill/>
        </p:spPr>
        <p:txBody>
          <a:bodyPr wrap="square" lIns="0" tIns="0" rIns="0" bIns="0">
            <a:spAutoFit/>
          </a:bodyPr>
          <a:lstStyle/>
          <a:p>
            <a:pPr algn="l">
              <a:lnSpc>
                <a:spcPct val="115000"/>
              </a:lnSpc>
              <a:spcBef>
                <a:spcPts val="0"/>
              </a:spcBef>
              <a:spcAft>
                <a:spcPts val="300"/>
              </a:spcAft>
            </a:pPr>
            <a:r>
              <a:rPr sz="1150" b="1" i="0">
                <a:solidFill>
                  <a:srgbClr val="C99700"/>
                </a:solidFill>
                <a:latin typeface="Segoe UI"/>
              </a:rPr>
              <a:t>Solves: the bad year, and going first</a:t>
            </a:r>
          </a:p>
          <a:p>
            <a:pPr algn="l">
              <a:lnSpc>
                <a:spcPct val="112000"/>
              </a:lnSpc>
              <a:spcBef>
                <a:spcPts val="0"/>
              </a:spcBef>
              <a:spcAft>
                <a:spcPts val="800"/>
              </a:spcAft>
            </a:pPr>
            <a:r>
              <a:rPr sz="1900" b="1" i="0">
                <a:solidFill>
                  <a:srgbClr val="0B2545"/>
                </a:solidFill>
                <a:latin typeface="Segoe UI"/>
              </a:rPr>
              <a:t>Risk-sharing</a:t>
            </a:r>
          </a:p>
          <a:p>
            <a:pPr algn="l">
              <a:lnSpc>
                <a:spcPct val="122000"/>
              </a:lnSpc>
              <a:spcBef>
                <a:spcPts val="0"/>
              </a:spcBef>
              <a:spcAft>
                <a:spcPts val="600"/>
              </a:spcAft>
            </a:pPr>
            <a:r>
              <a:rPr sz="1250" b="0" i="0">
                <a:solidFill>
                  <a:srgbClr val="12212F"/>
                </a:solidFill>
                <a:latin typeface="Segoe UI"/>
              </a:rPr>
              <a:t>•  Multi-year allocations and carryover</a:t>
            </a:r>
          </a:p>
          <a:p>
            <a:pPr algn="l">
              <a:lnSpc>
                <a:spcPct val="122000"/>
              </a:lnSpc>
              <a:spcBef>
                <a:spcPts val="0"/>
              </a:spcBef>
              <a:spcAft>
                <a:spcPts val="600"/>
              </a:spcAft>
            </a:pPr>
            <a:r>
              <a:rPr sz="1250" b="0" i="0">
                <a:solidFill>
                  <a:srgbClr val="12212F"/>
                </a:solidFill>
                <a:latin typeface="Segoe UI"/>
              </a:rPr>
              <a:t>•  Backstops; uniform rules for everyone</a:t>
            </a:r>
          </a:p>
        </p:txBody>
      </p:sp>
      <p:sp>
        <p:nvSpPr>
          <p:cNvPr id="18" name="Rectangle 17"/>
          <p:cNvSpPr/>
          <p:nvPr/>
        </p:nvSpPr>
        <p:spPr>
          <a:xfrm>
            <a:off x="685800" y="4741291"/>
            <a:ext cx="10835640" cy="1509458"/>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85800" y="4741291"/>
            <a:ext cx="82296" cy="1509458"/>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60704" y="4924171"/>
            <a:ext cx="10104120" cy="1198562"/>
          </a:xfrm>
          <a:prstGeom prst="rect">
            <a:avLst/>
          </a:prstGeom>
          <a:noFill/>
        </p:spPr>
        <p:txBody>
          <a:bodyPr wrap="square" lIns="0" tIns="0" rIns="0" bIns="0">
            <a:spAutoFit/>
          </a:bodyPr>
          <a:lstStyle/>
          <a:p>
            <a:pPr algn="l">
              <a:lnSpc>
                <a:spcPct val="120000"/>
              </a:lnSpc>
              <a:spcBef>
                <a:spcPts val="0"/>
              </a:spcBef>
              <a:spcAft>
                <a:spcPts val="700"/>
              </a:spcAft>
            </a:pPr>
            <a:r>
              <a:rPr sz="1550" b="1" i="0">
                <a:solidFill>
                  <a:srgbClr val="E9B44C"/>
                </a:solidFill>
                <a:latin typeface="Segoe UI"/>
              </a:rPr>
              <a:t>Why Sheridan 6 does not simply replicate itself</a:t>
            </a:r>
          </a:p>
          <a:p>
            <a:pPr algn="l">
              <a:lnSpc>
                <a:spcPct val="125000"/>
              </a:lnSpc>
              <a:spcBef>
                <a:spcPts val="0"/>
              </a:spcBef>
              <a:spcAft>
                <a:spcPts val="0"/>
              </a:spcAft>
            </a:pPr>
            <a:r>
              <a:rPr sz="1450" b="0" i="0">
                <a:solidFill>
                  <a:srgbClr val="FFFFFF"/>
                </a:solidFill>
                <a:latin typeface="Segoe UI"/>
              </a:rPr>
              <a:t>Unusually favorable conditions: visionary leadership, few water-right holders, a homogeneous area, metering already in place. Copies elsewhere in Kansas have produced mixed results; only one other LEMA shows a significant reduction. Where those conditions are weaker, capital and risk-sharing are what is missing.</a:t>
            </a:r>
          </a:p>
        </p:txBody>
      </p:sp>
      <p:sp>
        <p:nvSpPr>
          <p:cNvPr id="21" name="TextBox 20"/>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237744" cy="685800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51560" y="868680"/>
            <a:ext cx="10058400" cy="1097280"/>
          </a:xfrm>
          <a:prstGeom prst="rect">
            <a:avLst/>
          </a:prstGeom>
          <a:noFill/>
        </p:spPr>
        <p:txBody>
          <a:bodyPr wrap="square" lIns="0" tIns="0" rIns="0" bIns="0">
            <a:spAutoFit/>
          </a:bodyPr>
          <a:lstStyle/>
          <a:p>
            <a:pPr algn="l">
              <a:lnSpc>
                <a:spcPct val="120000"/>
              </a:lnSpc>
              <a:spcBef>
                <a:spcPts val="0"/>
              </a:spcBef>
              <a:spcAft>
                <a:spcPts val="1200"/>
              </a:spcAft>
            </a:pPr>
            <a:r>
              <a:rPr sz="1500" b="1" i="0">
                <a:solidFill>
                  <a:srgbClr val="E9B44C"/>
                </a:solidFill>
                <a:latin typeface="Segoe UI"/>
              </a:rPr>
              <a:t>Where this lands</a:t>
            </a:r>
          </a:p>
          <a:p>
            <a:pPr algn="l">
              <a:lnSpc>
                <a:spcPct val="100000"/>
              </a:lnSpc>
              <a:spcBef>
                <a:spcPts val="0"/>
              </a:spcBef>
              <a:spcAft>
                <a:spcPts val="0"/>
              </a:spcAft>
            </a:pPr>
            <a:r>
              <a:rPr sz="4000" b="1" i="0">
                <a:solidFill>
                  <a:srgbClr val="FFFFFF"/>
                </a:solidFill>
                <a:latin typeface="Segoe UI"/>
              </a:rPr>
              <a:t>Three things to take away</a:t>
            </a:r>
          </a:p>
        </p:txBody>
      </p:sp>
      <p:sp>
        <p:nvSpPr>
          <p:cNvPr id="5" name="Rectangle 4"/>
          <p:cNvSpPr/>
          <p:nvPr/>
        </p:nvSpPr>
        <p:spPr>
          <a:xfrm>
            <a:off x="1051560" y="2359152"/>
            <a:ext cx="10241280" cy="1060704"/>
          </a:xfrm>
          <a:prstGeom prst="rect">
            <a:avLst/>
          </a:prstGeom>
          <a:solidFill>
            <a:srgbClr val="1340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051560" y="2359152"/>
            <a:ext cx="64008" cy="1060704"/>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389888" y="2514600"/>
            <a:ext cx="9509760" cy="822960"/>
          </a:xfrm>
          <a:prstGeom prst="rect">
            <a:avLst/>
          </a:prstGeom>
          <a:noFill/>
        </p:spPr>
        <p:txBody>
          <a:bodyPr wrap="square" lIns="0" tIns="0" rIns="0" bIns="0">
            <a:spAutoFit/>
          </a:bodyPr>
          <a:lstStyle/>
          <a:p>
            <a:pPr algn="l">
              <a:lnSpc>
                <a:spcPct val="120000"/>
              </a:lnSpc>
              <a:spcBef>
                <a:spcPts val="0"/>
              </a:spcBef>
              <a:spcAft>
                <a:spcPts val="400"/>
              </a:spcAft>
            </a:pPr>
            <a:r>
              <a:rPr sz="1750" b="1" i="0">
                <a:solidFill>
                  <a:srgbClr val="E9B44C"/>
                </a:solidFill>
                <a:latin typeface="Segoe UI"/>
              </a:rPr>
              <a:t>The target is knowable.</a:t>
            </a:r>
          </a:p>
          <a:p>
            <a:pPr algn="l">
              <a:lnSpc>
                <a:spcPct val="120000"/>
              </a:lnSpc>
              <a:spcBef>
                <a:spcPts val="0"/>
              </a:spcBef>
              <a:spcAft>
                <a:spcPts val="0"/>
              </a:spcAft>
            </a:pPr>
            <a:r>
              <a:rPr sz="1400" b="0" i="0">
                <a:solidFill>
                  <a:srgbClr val="E4DDCF"/>
                </a:solidFill>
                <a:latin typeface="Segoe UI"/>
              </a:rPr>
              <a:t>Q-stable turns “the aquifer is declining” into a local number a community can plan against. It is measured, not modeled.</a:t>
            </a:r>
          </a:p>
        </p:txBody>
      </p:sp>
      <p:sp>
        <p:nvSpPr>
          <p:cNvPr id="8" name="Rectangle 7"/>
          <p:cNvSpPr/>
          <p:nvPr/>
        </p:nvSpPr>
        <p:spPr>
          <a:xfrm>
            <a:off x="1051560" y="3547872"/>
            <a:ext cx="10241280" cy="1060704"/>
          </a:xfrm>
          <a:prstGeom prst="rect">
            <a:avLst/>
          </a:prstGeom>
          <a:solidFill>
            <a:srgbClr val="1340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051560" y="3547872"/>
            <a:ext cx="64008" cy="1060704"/>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389888" y="3703320"/>
            <a:ext cx="9509760" cy="822960"/>
          </a:xfrm>
          <a:prstGeom prst="rect">
            <a:avLst/>
          </a:prstGeom>
          <a:noFill/>
        </p:spPr>
        <p:txBody>
          <a:bodyPr wrap="square" lIns="0" tIns="0" rIns="0" bIns="0">
            <a:spAutoFit/>
          </a:bodyPr>
          <a:lstStyle/>
          <a:p>
            <a:pPr algn="l">
              <a:lnSpc>
                <a:spcPct val="120000"/>
              </a:lnSpc>
              <a:spcBef>
                <a:spcPts val="0"/>
              </a:spcBef>
              <a:spcAft>
                <a:spcPts val="400"/>
              </a:spcAft>
            </a:pPr>
            <a:r>
              <a:rPr sz="1750" b="1" i="0">
                <a:solidFill>
                  <a:srgbClr val="E9B44C"/>
                </a:solidFill>
                <a:latin typeface="Segoe UI"/>
              </a:rPr>
              <a:t>The window is the scarce resource.</a:t>
            </a:r>
          </a:p>
          <a:p>
            <a:pPr algn="l">
              <a:lnSpc>
                <a:spcPct val="120000"/>
              </a:lnSpc>
              <a:spcBef>
                <a:spcPts val="0"/>
              </a:spcBef>
              <a:spcAft>
                <a:spcPts val="0"/>
              </a:spcAft>
            </a:pPr>
            <a:r>
              <a:rPr sz="1400" b="0" i="0">
                <a:solidFill>
                  <a:srgbClr val="E4DDCF"/>
                </a:solidFill>
                <a:latin typeface="Segoe UI"/>
              </a:rPr>
              <a:t>Every year of delay makes the required cut larger, the capital need bigger and the toolkit smaller, on four balance sheets at once.</a:t>
            </a:r>
          </a:p>
        </p:txBody>
      </p:sp>
      <p:sp>
        <p:nvSpPr>
          <p:cNvPr id="11" name="Rectangle 10"/>
          <p:cNvSpPr/>
          <p:nvPr/>
        </p:nvSpPr>
        <p:spPr>
          <a:xfrm>
            <a:off x="1051560" y="4736592"/>
            <a:ext cx="10241280" cy="1060704"/>
          </a:xfrm>
          <a:prstGeom prst="rect">
            <a:avLst/>
          </a:prstGeom>
          <a:solidFill>
            <a:srgbClr val="1340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1051560" y="4736592"/>
            <a:ext cx="64008" cy="1060704"/>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389888" y="4892040"/>
            <a:ext cx="9509760" cy="867545"/>
          </a:xfrm>
          <a:prstGeom prst="rect">
            <a:avLst/>
          </a:prstGeom>
          <a:noFill/>
        </p:spPr>
        <p:txBody>
          <a:bodyPr wrap="square" lIns="0" tIns="0" rIns="0" bIns="0">
            <a:spAutoFit/>
          </a:bodyPr>
          <a:lstStyle/>
          <a:p>
            <a:pPr algn="l">
              <a:lnSpc>
                <a:spcPct val="120000"/>
              </a:lnSpc>
              <a:spcBef>
                <a:spcPts val="0"/>
              </a:spcBef>
              <a:spcAft>
                <a:spcPts val="400"/>
              </a:spcAft>
            </a:pPr>
            <a:r>
              <a:rPr sz="1750" b="1" i="0" dirty="0">
                <a:solidFill>
                  <a:srgbClr val="E9B44C"/>
                </a:solidFill>
                <a:latin typeface="Segoe UI"/>
              </a:rPr>
              <a:t>And the transition is survivable: Sheridan 6 was profitable.</a:t>
            </a:r>
          </a:p>
          <a:p>
            <a:pPr algn="l">
              <a:lnSpc>
                <a:spcPct val="120000"/>
              </a:lnSpc>
              <a:spcBef>
                <a:spcPts val="0"/>
              </a:spcBef>
              <a:spcAft>
                <a:spcPts val="0"/>
              </a:spcAft>
            </a:pPr>
            <a:r>
              <a:rPr sz="1400" b="0" i="0" dirty="0">
                <a:solidFill>
                  <a:srgbClr val="E4DDCF"/>
                </a:solidFill>
                <a:latin typeface="Segoe UI"/>
              </a:rPr>
              <a:t>It cut depletio</a:t>
            </a:r>
            <a:r>
              <a:rPr lang="en-US" sz="1400" b="0" i="0" dirty="0">
                <a:solidFill>
                  <a:srgbClr val="E4DDCF"/>
                </a:solidFill>
                <a:latin typeface="Segoe UI"/>
              </a:rPr>
              <a:t>n</a:t>
            </a:r>
            <a:r>
              <a:rPr sz="1400" b="0" i="0" dirty="0">
                <a:solidFill>
                  <a:srgbClr val="E4DDCF"/>
                </a:solidFill>
                <a:latin typeface="Segoe UI"/>
              </a:rPr>
              <a:t>, bought an estimated 25–35 years of aquifer life, and added $2.24M in five-year cash flow, all from a 50%-depleted start.</a:t>
            </a:r>
          </a:p>
        </p:txBody>
      </p:sp>
      <p:sp>
        <p:nvSpPr>
          <p:cNvPr id="14" name="Rectangle 13"/>
          <p:cNvSpPr/>
          <p:nvPr/>
        </p:nvSpPr>
        <p:spPr>
          <a:xfrm>
            <a:off x="1051560" y="6053328"/>
            <a:ext cx="10241280" cy="4572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051560" y="6217920"/>
            <a:ext cx="8686800" cy="513987"/>
          </a:xfrm>
          <a:prstGeom prst="rect">
            <a:avLst/>
          </a:prstGeom>
          <a:noFill/>
        </p:spPr>
        <p:txBody>
          <a:bodyPr wrap="square" lIns="0" tIns="0" rIns="0" bIns="0">
            <a:spAutoFit/>
          </a:bodyPr>
          <a:lstStyle/>
          <a:p>
            <a:pPr algn="l">
              <a:lnSpc>
                <a:spcPct val="120000"/>
              </a:lnSpc>
              <a:spcBef>
                <a:spcPts val="0"/>
              </a:spcBef>
              <a:spcAft>
                <a:spcPts val="300"/>
              </a:spcAft>
            </a:pPr>
            <a:r>
              <a:rPr sz="1350" b="0" i="0" dirty="0">
                <a:solidFill>
                  <a:srgbClr val="E4DDCF"/>
                </a:solidFill>
                <a:latin typeface="Segoe UI"/>
              </a:rPr>
              <a:t>Micah Cameron-Harp  ·  Department of Agricultural Economics, Kansas State University</a:t>
            </a:r>
          </a:p>
          <a:p>
            <a:pPr algn="l">
              <a:lnSpc>
                <a:spcPct val="120000"/>
              </a:lnSpc>
              <a:spcBef>
                <a:spcPts val="0"/>
              </a:spcBef>
              <a:spcAft>
                <a:spcPts val="0"/>
              </a:spcAft>
            </a:pPr>
            <a:r>
              <a:rPr sz="1350" b="0" i="0" dirty="0">
                <a:solidFill>
                  <a:srgbClr val="7A8794"/>
                </a:solidFill>
                <a:latin typeface="Segoe UI"/>
              </a:rPr>
              <a:t>Structured review of water-use and </a:t>
            </a:r>
            <a:r>
              <a:rPr sz="1350" b="0" i="0">
                <a:solidFill>
                  <a:srgbClr val="7A8794"/>
                </a:solidFill>
                <a:latin typeface="Segoe UI"/>
              </a:rPr>
              <a:t>profitability impacts</a:t>
            </a:r>
            <a:endParaRPr sz="1350" b="0" i="0" dirty="0">
              <a:solidFill>
                <a:srgbClr val="7A8794"/>
              </a:solidFill>
              <a:latin typeface="Segoe U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References (1 of 2)</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Sources for the practices and savings estimates on slide 14</a:t>
            </a:r>
          </a:p>
        </p:txBody>
      </p:sp>
      <p:sp>
        <p:nvSpPr>
          <p:cNvPr id="6" name="TextBox 5"/>
          <p:cNvSpPr txBox="1"/>
          <p:nvPr/>
        </p:nvSpPr>
        <p:spPr>
          <a:xfrm>
            <a:off x="685800" y="1810512"/>
            <a:ext cx="10835640" cy="4480560"/>
          </a:xfrm>
          <a:prstGeom prst="rect">
            <a:avLst/>
          </a:prstGeom>
          <a:noFill/>
        </p:spPr>
        <p:txBody>
          <a:bodyPr wrap="square" lIns="0" tIns="0" rIns="0" bIns="0">
            <a:spAutoFit/>
          </a:bodyPr>
          <a:lstStyle/>
          <a:p>
            <a:pPr algn="l">
              <a:lnSpc>
                <a:spcPct val="120000"/>
              </a:lnSpc>
              <a:spcBef>
                <a:spcPts val="0"/>
              </a:spcBef>
              <a:spcAft>
                <a:spcPts val="700"/>
              </a:spcAft>
            </a:pPr>
            <a:r>
              <a:rPr sz="1050" b="1" i="0">
                <a:solidFill>
                  <a:srgbClr val="2E86AB"/>
                </a:solidFill>
                <a:latin typeface="Segoe UI"/>
              </a:rPr>
              <a:t>1.</a:t>
            </a:r>
            <a:r>
              <a:rPr sz="1050">
                <a:solidFill>
                  <a:srgbClr val="12212F"/>
                </a:solidFill>
                <a:latin typeface="Segoe UI"/>
              </a:rPr>
              <a:t>  Datta, S., et al. (2023). Soil water sensors for irrigation scheduling in the United States: a systematic review of literature. Agricultural Water Management, 278.</a:t>
            </a:r>
          </a:p>
          <a:p>
            <a:pPr algn="l">
              <a:lnSpc>
                <a:spcPct val="120000"/>
              </a:lnSpc>
              <a:spcBef>
                <a:spcPts val="0"/>
              </a:spcBef>
              <a:spcAft>
                <a:spcPts val="700"/>
              </a:spcAft>
            </a:pPr>
            <a:r>
              <a:rPr sz="1050" b="1" i="0">
                <a:solidFill>
                  <a:srgbClr val="2E86AB"/>
                </a:solidFill>
                <a:latin typeface="Segoe UI"/>
              </a:rPr>
              <a:t>2.</a:t>
            </a:r>
            <a:r>
              <a:rPr sz="1050">
                <a:solidFill>
                  <a:srgbClr val="12212F"/>
                </a:solidFill>
                <a:latin typeface="Segoe UI"/>
              </a:rPr>
              <a:t>  Deines, J. M., et al. (2019). Quantifying irrigation adaptation strategies in response to stakeholder-driven groundwater management in the US High Plains Aquifer. Environmental Research Letters, 14, 044014.</a:t>
            </a:r>
          </a:p>
          <a:p>
            <a:pPr algn="l">
              <a:lnSpc>
                <a:spcPct val="120000"/>
              </a:lnSpc>
              <a:spcBef>
                <a:spcPts val="0"/>
              </a:spcBef>
              <a:spcAft>
                <a:spcPts val="700"/>
              </a:spcAft>
            </a:pPr>
            <a:r>
              <a:rPr sz="1050" b="1" i="0">
                <a:solidFill>
                  <a:srgbClr val="2E86AB"/>
                </a:solidFill>
                <a:latin typeface="Segoe UI"/>
              </a:rPr>
              <a:t>3.</a:t>
            </a:r>
            <a:r>
              <a:rPr sz="1050">
                <a:solidFill>
                  <a:srgbClr val="12212F"/>
                </a:solidFill>
                <a:latin typeface="Segoe UI"/>
              </a:rPr>
              <a:t>  Aguilar, J., Rogers, D., et al. Irrigation scheduling based on soil moisture sensors and evapotranspiration. Kansas Agricultural Experiment Station Research Reports.</a:t>
            </a:r>
          </a:p>
          <a:p>
            <a:pPr algn="l">
              <a:lnSpc>
                <a:spcPct val="120000"/>
              </a:lnSpc>
              <a:spcBef>
                <a:spcPts val="0"/>
              </a:spcBef>
              <a:spcAft>
                <a:spcPts val="700"/>
              </a:spcAft>
            </a:pPr>
            <a:r>
              <a:rPr sz="1050" b="1" i="0">
                <a:solidFill>
                  <a:srgbClr val="2E86AB"/>
                </a:solidFill>
                <a:latin typeface="Segoe UI"/>
              </a:rPr>
              <a:t>4.</a:t>
            </a:r>
            <a:r>
              <a:rPr sz="1050">
                <a:solidFill>
                  <a:srgbClr val="12212F"/>
                </a:solidFill>
                <a:latin typeface="Segoe UI"/>
              </a:rPr>
              <a:t>  Farmer-driven water conservation policy on the Ogallala aquifer reduces the environmental footprints of crop production (2025). Agricultural Water Management.</a:t>
            </a:r>
          </a:p>
          <a:p>
            <a:pPr algn="l">
              <a:lnSpc>
                <a:spcPct val="120000"/>
              </a:lnSpc>
              <a:spcBef>
                <a:spcPts val="0"/>
              </a:spcBef>
              <a:spcAft>
                <a:spcPts val="700"/>
              </a:spcAft>
            </a:pPr>
            <a:r>
              <a:rPr sz="1050" b="1" i="0">
                <a:solidFill>
                  <a:srgbClr val="2E86AB"/>
                </a:solidFill>
                <a:latin typeface="Segoe UI"/>
              </a:rPr>
              <a:t>5.</a:t>
            </a:r>
            <a:r>
              <a:rPr sz="1050">
                <a:solidFill>
                  <a:srgbClr val="12212F"/>
                </a:solidFill>
                <a:latin typeface="Segoe UI"/>
              </a:rPr>
              <a:t>  Ogallala Water CAP. Yield and soil water in wheat and sorghum rotations.</a:t>
            </a:r>
          </a:p>
          <a:p>
            <a:pPr algn="l">
              <a:lnSpc>
                <a:spcPct val="120000"/>
              </a:lnSpc>
              <a:spcBef>
                <a:spcPts val="0"/>
              </a:spcBef>
              <a:spcAft>
                <a:spcPts val="700"/>
              </a:spcAft>
            </a:pPr>
            <a:r>
              <a:rPr sz="1050" b="1" i="0">
                <a:solidFill>
                  <a:srgbClr val="2E86AB"/>
                </a:solidFill>
                <a:latin typeface="Segoe UI"/>
              </a:rPr>
              <a:t>6.</a:t>
            </a:r>
            <a:r>
              <a:rPr sz="1050">
                <a:solidFill>
                  <a:srgbClr val="12212F"/>
                </a:solidFill>
                <a:latin typeface="Segoe UI"/>
              </a:rPr>
              <a:t>  Texas A&amp;M AgriLife Research (2014). Late corn planting with early-maturity hybrids, Texas High Plains.</a:t>
            </a:r>
          </a:p>
          <a:p>
            <a:pPr algn="l">
              <a:lnSpc>
                <a:spcPct val="120000"/>
              </a:lnSpc>
              <a:spcBef>
                <a:spcPts val="0"/>
              </a:spcBef>
              <a:spcAft>
                <a:spcPts val="700"/>
              </a:spcAft>
            </a:pPr>
            <a:r>
              <a:rPr sz="1050" b="1" i="0">
                <a:solidFill>
                  <a:srgbClr val="2E86AB"/>
                </a:solidFill>
                <a:latin typeface="Segoe UI"/>
              </a:rPr>
              <a:t>7.</a:t>
            </a:r>
            <a:r>
              <a:rPr sz="1050">
                <a:solidFill>
                  <a:srgbClr val="12212F"/>
                </a:solidFill>
                <a:latin typeface="Segoe UI"/>
              </a:rPr>
              <a:t>  Pre- and post-anthesis deficit irrigation of corn in the west-central Great Plains, 2018-2020 (ASABE). West-central and northwest Kansas.</a:t>
            </a:r>
          </a:p>
          <a:p>
            <a:pPr algn="l">
              <a:lnSpc>
                <a:spcPct val="120000"/>
              </a:lnSpc>
              <a:spcBef>
                <a:spcPts val="0"/>
              </a:spcBef>
              <a:spcAft>
                <a:spcPts val="700"/>
              </a:spcAft>
            </a:pPr>
            <a:r>
              <a:rPr sz="1050" b="1" i="0">
                <a:solidFill>
                  <a:srgbClr val="2E86AB"/>
                </a:solidFill>
                <a:latin typeface="Segoe UI"/>
              </a:rPr>
              <a:t>8.</a:t>
            </a:r>
            <a:r>
              <a:rPr sz="1050">
                <a:solidFill>
                  <a:srgbClr val="12212F"/>
                </a:solidFill>
                <a:latin typeface="Segoe UI"/>
              </a:rPr>
              <a:t>  Klocke, N. L., Currie, R. S., &amp; Aiken, R. M. (2009). Soil water evaporation and crop residues. Transactions of the ASABE, 52(1), 103-110.</a:t>
            </a:r>
          </a:p>
          <a:p>
            <a:pPr algn="l">
              <a:lnSpc>
                <a:spcPct val="120000"/>
              </a:lnSpc>
              <a:spcBef>
                <a:spcPts val="0"/>
              </a:spcBef>
              <a:spcAft>
                <a:spcPts val="700"/>
              </a:spcAft>
            </a:pPr>
            <a:r>
              <a:rPr sz="1050" b="1" i="0">
                <a:solidFill>
                  <a:srgbClr val="2E86AB"/>
                </a:solidFill>
                <a:latin typeface="Segoe UI"/>
              </a:rPr>
              <a:t>9.</a:t>
            </a:r>
            <a:r>
              <a:rPr sz="1050">
                <a:solidFill>
                  <a:srgbClr val="12212F"/>
                </a:solidFill>
                <a:latin typeface="Segoe UI"/>
              </a:rPr>
              <a:t>  Kansas State University Extension, SRP536. Selecting irrigated crops for net income and water conservation.</a:t>
            </a:r>
          </a:p>
          <a:p>
            <a:pPr algn="l">
              <a:lnSpc>
                <a:spcPct val="120000"/>
              </a:lnSpc>
              <a:spcBef>
                <a:spcPts val="0"/>
              </a:spcBef>
              <a:spcAft>
                <a:spcPts val="700"/>
              </a:spcAft>
            </a:pPr>
            <a:r>
              <a:rPr sz="1050" b="1" i="0">
                <a:solidFill>
                  <a:srgbClr val="2E86AB"/>
                </a:solidFill>
                <a:latin typeface="Segoe UI"/>
              </a:rPr>
              <a:t>10.</a:t>
            </a:r>
            <a:r>
              <a:rPr sz="1050">
                <a:solidFill>
                  <a:srgbClr val="12212F"/>
                </a:solidFill>
                <a:latin typeface="Segoe UI"/>
              </a:rPr>
              <a:t>  Crop water productivity, applied water productivity and economic decision making (2022). Water, 14(10), 1598.</a:t>
            </a:r>
          </a:p>
          <a:p>
            <a:pPr algn="l">
              <a:lnSpc>
                <a:spcPct val="120000"/>
              </a:lnSpc>
              <a:spcBef>
                <a:spcPts val="0"/>
              </a:spcBef>
              <a:spcAft>
                <a:spcPts val="700"/>
              </a:spcAft>
            </a:pPr>
            <a:r>
              <a:rPr sz="1050" b="1" i="0">
                <a:solidFill>
                  <a:srgbClr val="2E86AB"/>
                </a:solidFill>
                <a:latin typeface="Segoe UI"/>
              </a:rPr>
              <a:t>11.</a:t>
            </a:r>
            <a:r>
              <a:rPr sz="1050">
                <a:solidFill>
                  <a:srgbClr val="12212F"/>
                </a:solidFill>
                <a:latin typeface="Segoe UI"/>
              </a:rPr>
              <a:t>  Golden, B. (2018). Monitoring the impacts of Sheridan County 6 LEMA, 2013-2017. Kansas State University Department of Agricultural Economics, for the Kansas Water Office.</a:t>
            </a:r>
          </a:p>
          <a:p>
            <a:pPr algn="l">
              <a:lnSpc>
                <a:spcPct val="120000"/>
              </a:lnSpc>
              <a:spcBef>
                <a:spcPts val="0"/>
              </a:spcBef>
              <a:spcAft>
                <a:spcPts val="700"/>
              </a:spcAft>
            </a:pPr>
            <a:r>
              <a:rPr sz="1050" b="1" i="0">
                <a:solidFill>
                  <a:srgbClr val="2E86AB"/>
                </a:solidFill>
                <a:latin typeface="Segoe UI"/>
              </a:rPr>
              <a:t>12.</a:t>
            </a:r>
            <a:r>
              <a:rPr sz="1050">
                <a:solidFill>
                  <a:srgbClr val="12212F"/>
                </a:solidFill>
                <a:latin typeface="Segoe UI"/>
              </a:rPr>
              <a:t>  Washington State University and Bonneville Power Administration. Low Energy Precision Application (LEPA) and Low Elevation Spray Application (LESA) fact sheets and field trials.</a:t>
            </a:r>
          </a:p>
          <a:p>
            <a:pPr algn="l">
              <a:lnSpc>
                <a:spcPct val="120000"/>
              </a:lnSpc>
              <a:spcBef>
                <a:spcPts val="0"/>
              </a:spcBef>
              <a:spcAft>
                <a:spcPts val="700"/>
              </a:spcAft>
            </a:pPr>
            <a:r>
              <a:rPr sz="1050" b="1" i="0">
                <a:solidFill>
                  <a:srgbClr val="2E86AB"/>
                </a:solidFill>
                <a:latin typeface="Segoe UI"/>
              </a:rPr>
              <a:t>13.</a:t>
            </a:r>
            <a:r>
              <a:rPr sz="1050">
                <a:solidFill>
                  <a:srgbClr val="12212F"/>
                </a:solidFill>
                <a:latin typeface="Segoe UI"/>
              </a:rPr>
              <a:t>  Cameron-Harp, M. V., &amp; Hendricks, N. P. (2025). Efficiency and water use: dynamic effects of irrigation technology adoption. Journal of the Association of Environmental and Resource Economists, 12(2), 285-312.</a:t>
            </a:r>
          </a:p>
        </p:txBody>
      </p:sp>
      <p:sp>
        <p:nvSpPr>
          <p:cNvPr id="7" name="TextBox 6"/>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References (2 of 2)</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Sources for the practices and savings estimates on slide 14</a:t>
            </a:r>
          </a:p>
        </p:txBody>
      </p:sp>
      <p:sp>
        <p:nvSpPr>
          <p:cNvPr id="6" name="TextBox 5"/>
          <p:cNvSpPr txBox="1"/>
          <p:nvPr/>
        </p:nvSpPr>
        <p:spPr>
          <a:xfrm>
            <a:off x="685800" y="1810512"/>
            <a:ext cx="10835640" cy="4480560"/>
          </a:xfrm>
          <a:prstGeom prst="rect">
            <a:avLst/>
          </a:prstGeom>
          <a:noFill/>
        </p:spPr>
        <p:txBody>
          <a:bodyPr wrap="square" lIns="0" tIns="0" rIns="0" bIns="0">
            <a:spAutoFit/>
          </a:bodyPr>
          <a:lstStyle/>
          <a:p>
            <a:pPr algn="l">
              <a:lnSpc>
                <a:spcPct val="120000"/>
              </a:lnSpc>
              <a:spcBef>
                <a:spcPts val="0"/>
              </a:spcBef>
              <a:spcAft>
                <a:spcPts val="700"/>
              </a:spcAft>
            </a:pPr>
            <a:r>
              <a:rPr sz="1050" b="1" i="0">
                <a:solidFill>
                  <a:srgbClr val="2E86AB"/>
                </a:solidFill>
                <a:latin typeface="Segoe UI"/>
              </a:rPr>
              <a:t>14.</a:t>
            </a:r>
            <a:r>
              <a:rPr sz="1050">
                <a:solidFill>
                  <a:srgbClr val="12212F"/>
                </a:solidFill>
                <a:latin typeface="Segoe UI"/>
              </a:rPr>
              <a:t>  Kisekka, I., Oker, T., et al. Mobile drip irrigation evaluation in corn. Kansas Agricultural Experiment Station Research Reports, 2(7).</a:t>
            </a:r>
          </a:p>
          <a:p>
            <a:pPr algn="l">
              <a:lnSpc>
                <a:spcPct val="120000"/>
              </a:lnSpc>
              <a:spcBef>
                <a:spcPts val="0"/>
              </a:spcBef>
              <a:spcAft>
                <a:spcPts val="700"/>
              </a:spcAft>
            </a:pPr>
            <a:r>
              <a:rPr sz="1050" b="1" i="0">
                <a:solidFill>
                  <a:srgbClr val="2E86AB"/>
                </a:solidFill>
                <a:latin typeface="Segoe UI"/>
              </a:rPr>
              <a:t>15.</a:t>
            </a:r>
            <a:r>
              <a:rPr sz="1050">
                <a:solidFill>
                  <a:srgbClr val="12212F"/>
                </a:solidFill>
                <a:latin typeface="Segoe UI"/>
              </a:rPr>
              <a:t>  Groundwater metering: revisiting a ubiquitous 'best practice' (2021). Hydrogeology Journal, 29.</a:t>
            </a:r>
          </a:p>
          <a:p>
            <a:pPr algn="l">
              <a:lnSpc>
                <a:spcPct val="120000"/>
              </a:lnSpc>
              <a:spcBef>
                <a:spcPts val="0"/>
              </a:spcBef>
              <a:spcAft>
                <a:spcPts val="700"/>
              </a:spcAft>
            </a:pPr>
            <a:r>
              <a:rPr sz="1050" b="1" i="0">
                <a:solidFill>
                  <a:srgbClr val="2E86AB"/>
                </a:solidFill>
                <a:latin typeface="Segoe UI"/>
              </a:rPr>
              <a:t>16.</a:t>
            </a:r>
            <a:r>
              <a:rPr sz="1050">
                <a:solidFill>
                  <a:srgbClr val="12212F"/>
                </a:solidFill>
                <a:latin typeface="Segoe UI"/>
              </a:rPr>
              <a:t>  Orduna Alegria, M. E., Zipper, S., et al. (2024). Unlocking aquifer sustainability through irrigator-driven groundwater conservation. Nature Sustainability.</a:t>
            </a:r>
          </a:p>
          <a:p>
            <a:pPr algn="l">
              <a:lnSpc>
                <a:spcPct val="120000"/>
              </a:lnSpc>
              <a:spcBef>
                <a:spcPts val="0"/>
              </a:spcBef>
              <a:spcAft>
                <a:spcPts val="700"/>
              </a:spcAft>
            </a:pPr>
            <a:r>
              <a:rPr sz="1050" b="1" i="0">
                <a:solidFill>
                  <a:srgbClr val="2E86AB"/>
                </a:solidFill>
                <a:latin typeface="Segoe UI"/>
              </a:rPr>
              <a:t>17.</a:t>
            </a:r>
            <a:r>
              <a:rPr sz="1050">
                <a:solidFill>
                  <a:srgbClr val="12212F"/>
                </a:solidFill>
                <a:latin typeface="Segoe UI"/>
              </a:rPr>
              <a:t>  Perez-Quesada, G., &amp; Hendricks, N. P. (2021). Lessons from local governance and collective action efforts to manage irrigation withdrawals in Kansas. Agricultural Water Management, 247, 106736.</a:t>
            </a:r>
          </a:p>
          <a:p>
            <a:pPr algn="l">
              <a:lnSpc>
                <a:spcPct val="120000"/>
              </a:lnSpc>
              <a:spcBef>
                <a:spcPts val="0"/>
              </a:spcBef>
              <a:spcAft>
                <a:spcPts val="700"/>
              </a:spcAft>
            </a:pPr>
            <a:r>
              <a:rPr sz="1050" b="1" i="0">
                <a:solidFill>
                  <a:srgbClr val="2E86AB"/>
                </a:solidFill>
                <a:latin typeface="Segoe UI"/>
              </a:rPr>
              <a:t>18.</a:t>
            </a:r>
            <a:r>
              <a:rPr sz="1050">
                <a:solidFill>
                  <a:srgbClr val="12212F"/>
                </a:solidFill>
                <a:latin typeface="Segoe UI"/>
              </a:rPr>
              <a:t>  Zwickle, A., Feltman, B. C., Brady, A. J., Kendall, A. D., &amp; Hyndman, D. W. (2021). Sustainable irrigation through local collaborative governance: evidence for a structural fix in Kansas. Environmental Science &amp; Policy, 124, 517-526.</a:t>
            </a:r>
          </a:p>
          <a:p>
            <a:pPr algn="l">
              <a:lnSpc>
                <a:spcPct val="120000"/>
              </a:lnSpc>
              <a:spcBef>
                <a:spcPts val="0"/>
              </a:spcBef>
              <a:spcAft>
                <a:spcPts val="700"/>
              </a:spcAft>
            </a:pPr>
            <a:r>
              <a:rPr sz="1050" b="1" i="0">
                <a:solidFill>
                  <a:srgbClr val="2E86AB"/>
                </a:solidFill>
                <a:latin typeface="Segoe UI"/>
              </a:rPr>
              <a:t>19.</a:t>
            </a:r>
            <a:r>
              <a:rPr sz="1050">
                <a:solidFill>
                  <a:srgbClr val="12212F"/>
                </a:solidFill>
                <a:latin typeface="Segoe UI"/>
              </a:rPr>
              <a:t>  Ostrom, E. (1990). Governing the Commons: The Evolution of Institutions for Collective Action. Cambridge University Press.</a:t>
            </a:r>
          </a:p>
          <a:p>
            <a:pPr algn="l">
              <a:lnSpc>
                <a:spcPct val="120000"/>
              </a:lnSpc>
              <a:spcBef>
                <a:spcPts val="0"/>
              </a:spcBef>
              <a:spcAft>
                <a:spcPts val="700"/>
              </a:spcAft>
            </a:pPr>
            <a:r>
              <a:rPr sz="1050" b="1" i="0">
                <a:solidFill>
                  <a:srgbClr val="2E86AB"/>
                </a:solidFill>
                <a:latin typeface="Segoe UI"/>
              </a:rPr>
              <a:t>20.</a:t>
            </a:r>
            <a:r>
              <a:rPr sz="1050">
                <a:solidFill>
                  <a:srgbClr val="12212F"/>
                </a:solidFill>
                <a:latin typeface="Segoe UI"/>
              </a:rPr>
              <a:t>  Kansas Department of Agriculture, Division of Water Resources. Multi-Year Flex Accounts (K.S.A. 82a-736).</a:t>
            </a:r>
          </a:p>
          <a:p>
            <a:pPr algn="l">
              <a:lnSpc>
                <a:spcPct val="120000"/>
              </a:lnSpc>
              <a:spcBef>
                <a:spcPts val="0"/>
              </a:spcBef>
              <a:spcAft>
                <a:spcPts val="700"/>
              </a:spcAft>
            </a:pPr>
            <a:r>
              <a:rPr sz="1050" b="1" i="0">
                <a:solidFill>
                  <a:srgbClr val="2E86AB"/>
                </a:solidFill>
                <a:latin typeface="Segoe UI"/>
              </a:rPr>
              <a:t>21.</a:t>
            </a:r>
            <a:r>
              <a:rPr sz="1050">
                <a:solidFill>
                  <a:srgbClr val="12212F"/>
                </a:solidFill>
                <a:latin typeface="Segoe UI"/>
              </a:rPr>
              <a:t>  Groundwater Management District 4 and Kansas DWR. Sheridan 6 LEMA Order of Designation (2013), carryover provision added 7 November 2017, and the 2018 and 2022 renewals.</a:t>
            </a:r>
          </a:p>
          <a:p>
            <a:pPr algn="l">
              <a:lnSpc>
                <a:spcPct val="120000"/>
              </a:lnSpc>
              <a:spcBef>
                <a:spcPts val="0"/>
              </a:spcBef>
              <a:spcAft>
                <a:spcPts val="700"/>
              </a:spcAft>
            </a:pPr>
            <a:r>
              <a:rPr sz="1050" b="1" i="0">
                <a:solidFill>
                  <a:srgbClr val="2E86AB"/>
                </a:solidFill>
                <a:latin typeface="Segoe UI"/>
              </a:rPr>
              <a:t>22.</a:t>
            </a:r>
            <a:r>
              <a:rPr sz="1050">
                <a:solidFill>
                  <a:srgbClr val="12212F"/>
                </a:solidFill>
                <a:latin typeface="Segoe UI"/>
              </a:rPr>
              <a:t>  Kansas Department of Agriculture, Division of Water Resources. Water Conservation Areas (WCAs).</a:t>
            </a:r>
          </a:p>
          <a:p>
            <a:pPr algn="l">
              <a:lnSpc>
                <a:spcPct val="120000"/>
              </a:lnSpc>
              <a:spcBef>
                <a:spcPts val="0"/>
              </a:spcBef>
              <a:spcAft>
                <a:spcPts val="700"/>
              </a:spcAft>
            </a:pPr>
            <a:r>
              <a:rPr sz="1050" b="1" i="0">
                <a:solidFill>
                  <a:srgbClr val="2E86AB"/>
                </a:solidFill>
                <a:latin typeface="Segoe UI"/>
              </a:rPr>
              <a:t>23.</a:t>
            </a:r>
            <a:r>
              <a:rPr sz="1050">
                <a:solidFill>
                  <a:srgbClr val="12212F"/>
                </a:solidFill>
                <a:latin typeface="Segoe UI"/>
              </a:rPr>
              <a:t>  Market-oriented solutions for groundwater commons through collective action (2023). Environmental Research Letters, 18.</a:t>
            </a:r>
          </a:p>
          <a:p>
            <a:pPr algn="l">
              <a:lnSpc>
                <a:spcPct val="120000"/>
              </a:lnSpc>
              <a:spcBef>
                <a:spcPts val="0"/>
              </a:spcBef>
              <a:spcAft>
                <a:spcPts val="700"/>
              </a:spcAft>
            </a:pPr>
            <a:r>
              <a:rPr sz="1050" b="1" i="0">
                <a:solidFill>
                  <a:srgbClr val="2E86AB"/>
                </a:solidFill>
                <a:latin typeface="Segoe UI"/>
              </a:rPr>
              <a:t>24.</a:t>
            </a:r>
            <a:r>
              <a:rPr sz="1050">
                <a:solidFill>
                  <a:srgbClr val="12212F"/>
                </a:solidFill>
                <a:latin typeface="Segoe UI"/>
              </a:rPr>
              <a:t>  Zipper, S., et al. (2023). Moving from measurement to governance of shared groundwater resources. Nature Water, 1, 30-36.</a:t>
            </a:r>
          </a:p>
          <a:p>
            <a:pPr algn="l">
              <a:lnSpc>
                <a:spcPct val="120000"/>
              </a:lnSpc>
              <a:spcBef>
                <a:spcPts val="0"/>
              </a:spcBef>
              <a:spcAft>
                <a:spcPts val="700"/>
              </a:spcAft>
            </a:pPr>
            <a:r>
              <a:rPr sz="1050" b="1" i="0">
                <a:solidFill>
                  <a:srgbClr val="2E86AB"/>
                </a:solidFill>
                <a:latin typeface="Segoe UI"/>
              </a:rPr>
              <a:t>25.</a:t>
            </a:r>
            <a:r>
              <a:rPr sz="1050">
                <a:solidFill>
                  <a:srgbClr val="12212F"/>
                </a:solidFill>
                <a:latin typeface="Segoe UI"/>
              </a:rPr>
              <a:t>  Deines, J. M., et al. (2021). Combining remote sensing and crop models to assess the sustainability of stakeholder-driven groundwater management in the US High Plains Aquifer. Water Resources Research, 57, e2020WR027756.</a:t>
            </a:r>
          </a:p>
        </p:txBody>
      </p:sp>
      <p:sp>
        <p:nvSpPr>
          <p:cNvPr id="7" name="TextBox 6"/>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Five questions</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85800" y="1874519"/>
            <a:ext cx="10835640" cy="7315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874519"/>
            <a:ext cx="68580" cy="73152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14400" y="2020823"/>
            <a:ext cx="548640" cy="457200"/>
          </a:xfrm>
          <a:prstGeom prst="rect">
            <a:avLst/>
          </a:prstGeom>
          <a:noFill/>
        </p:spPr>
        <p:txBody>
          <a:bodyPr wrap="square" lIns="0" tIns="0" rIns="0" bIns="0">
            <a:spAutoFit/>
          </a:bodyPr>
          <a:lstStyle/>
          <a:p>
            <a:pPr algn="l">
              <a:lnSpc>
                <a:spcPct val="120000"/>
              </a:lnSpc>
              <a:spcBef>
                <a:spcPts val="0"/>
              </a:spcBef>
              <a:spcAft>
                <a:spcPts val="0"/>
              </a:spcAft>
            </a:pPr>
            <a:r>
              <a:rPr sz="2400" b="1" i="0">
                <a:solidFill>
                  <a:srgbClr val="E9B44C"/>
                </a:solidFill>
                <a:latin typeface="Segoe UI"/>
              </a:rPr>
              <a:t>1</a:t>
            </a:r>
          </a:p>
        </p:txBody>
      </p:sp>
      <p:sp>
        <p:nvSpPr>
          <p:cNvPr id="8" name="TextBox 7"/>
          <p:cNvSpPr txBox="1"/>
          <p:nvPr/>
        </p:nvSpPr>
        <p:spPr>
          <a:xfrm>
            <a:off x="1481328" y="2048255"/>
            <a:ext cx="9784080" cy="566928"/>
          </a:xfrm>
          <a:prstGeom prst="rect">
            <a:avLst/>
          </a:prstGeom>
          <a:noFill/>
        </p:spPr>
        <p:txBody>
          <a:bodyPr wrap="square" lIns="0" tIns="0" rIns="0" bIns="0">
            <a:spAutoFit/>
          </a:bodyPr>
          <a:lstStyle/>
          <a:p>
            <a:pPr algn="l">
              <a:lnSpc>
                <a:spcPct val="115000"/>
              </a:lnSpc>
              <a:spcBef>
                <a:spcPts val="0"/>
              </a:spcBef>
              <a:spcAft>
                <a:spcPts val="0"/>
              </a:spcAft>
            </a:pPr>
            <a:r>
              <a:rPr sz="1850" b="0" i="0">
                <a:solidFill>
                  <a:srgbClr val="12212F"/>
                </a:solidFill>
                <a:latin typeface="Segoe UI"/>
              </a:rPr>
              <a:t>What does “Q-stable” actually mean for a western Kansas farm?</a:t>
            </a:r>
          </a:p>
        </p:txBody>
      </p:sp>
      <p:sp>
        <p:nvSpPr>
          <p:cNvPr id="9" name="Rectangle 8"/>
          <p:cNvSpPr/>
          <p:nvPr/>
        </p:nvSpPr>
        <p:spPr>
          <a:xfrm>
            <a:off x="685800" y="2734055"/>
            <a:ext cx="10835640" cy="7315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2734055"/>
            <a:ext cx="68580" cy="73152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14400" y="2880359"/>
            <a:ext cx="548640" cy="457200"/>
          </a:xfrm>
          <a:prstGeom prst="rect">
            <a:avLst/>
          </a:prstGeom>
          <a:noFill/>
        </p:spPr>
        <p:txBody>
          <a:bodyPr wrap="square" lIns="0" tIns="0" rIns="0" bIns="0">
            <a:spAutoFit/>
          </a:bodyPr>
          <a:lstStyle/>
          <a:p>
            <a:pPr algn="l">
              <a:lnSpc>
                <a:spcPct val="120000"/>
              </a:lnSpc>
              <a:spcBef>
                <a:spcPts val="0"/>
              </a:spcBef>
              <a:spcAft>
                <a:spcPts val="0"/>
              </a:spcAft>
            </a:pPr>
            <a:r>
              <a:rPr sz="2400" b="1" i="0">
                <a:solidFill>
                  <a:srgbClr val="E9B44C"/>
                </a:solidFill>
                <a:latin typeface="Segoe UI"/>
              </a:rPr>
              <a:t>2</a:t>
            </a:r>
          </a:p>
        </p:txBody>
      </p:sp>
      <p:sp>
        <p:nvSpPr>
          <p:cNvPr id="12" name="TextBox 11"/>
          <p:cNvSpPr txBox="1"/>
          <p:nvPr/>
        </p:nvSpPr>
        <p:spPr>
          <a:xfrm>
            <a:off x="1481328" y="2907791"/>
            <a:ext cx="9784080" cy="566928"/>
          </a:xfrm>
          <a:prstGeom prst="rect">
            <a:avLst/>
          </a:prstGeom>
          <a:noFill/>
        </p:spPr>
        <p:txBody>
          <a:bodyPr wrap="square" lIns="0" tIns="0" rIns="0" bIns="0">
            <a:spAutoFit/>
          </a:bodyPr>
          <a:lstStyle/>
          <a:p>
            <a:pPr algn="l">
              <a:lnSpc>
                <a:spcPct val="115000"/>
              </a:lnSpc>
              <a:spcBef>
                <a:spcPts val="0"/>
              </a:spcBef>
              <a:spcAft>
                <a:spcPts val="0"/>
              </a:spcAft>
            </a:pPr>
            <a:r>
              <a:rPr sz="1850" b="0" i="0">
                <a:solidFill>
                  <a:srgbClr val="12212F"/>
                </a:solidFill>
                <a:latin typeface="Segoe UI"/>
              </a:rPr>
              <a:t>Why is earlier conservation worth more than later conservation?</a:t>
            </a:r>
          </a:p>
        </p:txBody>
      </p:sp>
      <p:sp>
        <p:nvSpPr>
          <p:cNvPr id="13" name="Rectangle 12"/>
          <p:cNvSpPr/>
          <p:nvPr/>
        </p:nvSpPr>
        <p:spPr>
          <a:xfrm>
            <a:off x="685800" y="3593591"/>
            <a:ext cx="10835640" cy="7315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3593591"/>
            <a:ext cx="68580" cy="73152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914400" y="3739895"/>
            <a:ext cx="548640" cy="457200"/>
          </a:xfrm>
          <a:prstGeom prst="rect">
            <a:avLst/>
          </a:prstGeom>
          <a:noFill/>
        </p:spPr>
        <p:txBody>
          <a:bodyPr wrap="square" lIns="0" tIns="0" rIns="0" bIns="0">
            <a:spAutoFit/>
          </a:bodyPr>
          <a:lstStyle/>
          <a:p>
            <a:pPr algn="l">
              <a:lnSpc>
                <a:spcPct val="120000"/>
              </a:lnSpc>
              <a:spcBef>
                <a:spcPts val="0"/>
              </a:spcBef>
              <a:spcAft>
                <a:spcPts val="0"/>
              </a:spcAft>
            </a:pPr>
            <a:r>
              <a:rPr sz="2400" b="1" i="0">
                <a:solidFill>
                  <a:srgbClr val="E9B44C"/>
                </a:solidFill>
                <a:latin typeface="Segoe UI"/>
              </a:rPr>
              <a:t>3</a:t>
            </a:r>
          </a:p>
        </p:txBody>
      </p:sp>
      <p:sp>
        <p:nvSpPr>
          <p:cNvPr id="16" name="TextBox 15"/>
          <p:cNvSpPr txBox="1"/>
          <p:nvPr/>
        </p:nvSpPr>
        <p:spPr>
          <a:xfrm>
            <a:off x="1481328" y="3767327"/>
            <a:ext cx="9784080" cy="566928"/>
          </a:xfrm>
          <a:prstGeom prst="rect">
            <a:avLst/>
          </a:prstGeom>
          <a:noFill/>
        </p:spPr>
        <p:txBody>
          <a:bodyPr wrap="square" lIns="0" tIns="0" rIns="0" bIns="0">
            <a:spAutoFit/>
          </a:bodyPr>
          <a:lstStyle/>
          <a:p>
            <a:pPr algn="l">
              <a:lnSpc>
                <a:spcPct val="115000"/>
              </a:lnSpc>
              <a:spcBef>
                <a:spcPts val="0"/>
              </a:spcBef>
              <a:spcAft>
                <a:spcPts val="0"/>
              </a:spcAft>
            </a:pPr>
            <a:r>
              <a:rPr sz="1850" b="0" i="0">
                <a:solidFill>
                  <a:srgbClr val="12212F"/>
                </a:solidFill>
                <a:latin typeface="Segoe UI"/>
              </a:rPr>
              <a:t>What did Sheridan 6 really do, and what did it cost producers?</a:t>
            </a:r>
          </a:p>
        </p:txBody>
      </p:sp>
      <p:sp>
        <p:nvSpPr>
          <p:cNvPr id="17" name="Rectangle 16"/>
          <p:cNvSpPr/>
          <p:nvPr/>
        </p:nvSpPr>
        <p:spPr>
          <a:xfrm>
            <a:off x="685800" y="4453127"/>
            <a:ext cx="10835640" cy="7315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85800" y="4453127"/>
            <a:ext cx="68580" cy="73152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914400" y="4599431"/>
            <a:ext cx="548640" cy="457200"/>
          </a:xfrm>
          <a:prstGeom prst="rect">
            <a:avLst/>
          </a:prstGeom>
          <a:noFill/>
        </p:spPr>
        <p:txBody>
          <a:bodyPr wrap="square" lIns="0" tIns="0" rIns="0" bIns="0">
            <a:spAutoFit/>
          </a:bodyPr>
          <a:lstStyle/>
          <a:p>
            <a:pPr algn="l">
              <a:lnSpc>
                <a:spcPct val="120000"/>
              </a:lnSpc>
              <a:spcBef>
                <a:spcPts val="0"/>
              </a:spcBef>
              <a:spcAft>
                <a:spcPts val="0"/>
              </a:spcAft>
            </a:pPr>
            <a:r>
              <a:rPr sz="2400" b="1" i="0">
                <a:solidFill>
                  <a:srgbClr val="2E86AB"/>
                </a:solidFill>
                <a:latin typeface="Segoe UI"/>
              </a:rPr>
              <a:t>4</a:t>
            </a:r>
          </a:p>
        </p:txBody>
      </p:sp>
      <p:sp>
        <p:nvSpPr>
          <p:cNvPr id="20" name="TextBox 19"/>
          <p:cNvSpPr txBox="1"/>
          <p:nvPr/>
        </p:nvSpPr>
        <p:spPr>
          <a:xfrm>
            <a:off x="1481328" y="4626863"/>
            <a:ext cx="9784080" cy="566928"/>
          </a:xfrm>
          <a:prstGeom prst="rect">
            <a:avLst/>
          </a:prstGeom>
          <a:noFill/>
        </p:spPr>
        <p:txBody>
          <a:bodyPr wrap="square" lIns="0" tIns="0" rIns="0" bIns="0">
            <a:spAutoFit/>
          </a:bodyPr>
          <a:lstStyle/>
          <a:p>
            <a:pPr algn="l">
              <a:lnSpc>
                <a:spcPct val="115000"/>
              </a:lnSpc>
              <a:spcBef>
                <a:spcPts val="0"/>
              </a:spcBef>
              <a:spcAft>
                <a:spcPts val="0"/>
              </a:spcAft>
            </a:pPr>
            <a:r>
              <a:rPr sz="1850" b="0" i="0">
                <a:solidFill>
                  <a:srgbClr val="12212F"/>
                </a:solidFill>
                <a:latin typeface="Segoe UI"/>
              </a:rPr>
              <a:t>What has to change on the farm to make less water work?</a:t>
            </a:r>
          </a:p>
        </p:txBody>
      </p:sp>
      <p:sp>
        <p:nvSpPr>
          <p:cNvPr id="21" name="Rectangle 20"/>
          <p:cNvSpPr/>
          <p:nvPr/>
        </p:nvSpPr>
        <p:spPr>
          <a:xfrm>
            <a:off x="685800" y="5312663"/>
            <a:ext cx="10835640" cy="73152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685800" y="5312663"/>
            <a:ext cx="68580" cy="73152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914400" y="5458967"/>
            <a:ext cx="548640" cy="457200"/>
          </a:xfrm>
          <a:prstGeom prst="rect">
            <a:avLst/>
          </a:prstGeom>
          <a:noFill/>
        </p:spPr>
        <p:txBody>
          <a:bodyPr wrap="square" lIns="0" tIns="0" rIns="0" bIns="0">
            <a:spAutoFit/>
          </a:bodyPr>
          <a:lstStyle/>
          <a:p>
            <a:pPr algn="l">
              <a:lnSpc>
                <a:spcPct val="120000"/>
              </a:lnSpc>
              <a:spcBef>
                <a:spcPts val="0"/>
              </a:spcBef>
              <a:spcAft>
                <a:spcPts val="0"/>
              </a:spcAft>
            </a:pPr>
            <a:r>
              <a:rPr sz="2400" b="1" i="0">
                <a:solidFill>
                  <a:srgbClr val="2E86AB"/>
                </a:solidFill>
                <a:latin typeface="Segoe UI"/>
              </a:rPr>
              <a:t>5</a:t>
            </a:r>
          </a:p>
        </p:txBody>
      </p:sp>
      <p:sp>
        <p:nvSpPr>
          <p:cNvPr id="24" name="TextBox 23"/>
          <p:cNvSpPr txBox="1"/>
          <p:nvPr/>
        </p:nvSpPr>
        <p:spPr>
          <a:xfrm>
            <a:off x="1481328" y="5486399"/>
            <a:ext cx="9784080" cy="566928"/>
          </a:xfrm>
          <a:prstGeom prst="rect">
            <a:avLst/>
          </a:prstGeom>
          <a:noFill/>
        </p:spPr>
        <p:txBody>
          <a:bodyPr wrap="square" lIns="0" tIns="0" rIns="0" bIns="0">
            <a:spAutoFit/>
          </a:bodyPr>
          <a:lstStyle/>
          <a:p>
            <a:pPr algn="l">
              <a:lnSpc>
                <a:spcPct val="115000"/>
              </a:lnSpc>
              <a:spcBef>
                <a:spcPts val="0"/>
              </a:spcBef>
              <a:spcAft>
                <a:spcPts val="0"/>
              </a:spcAft>
            </a:pPr>
            <a:r>
              <a:rPr sz="1850" b="0" i="0">
                <a:solidFill>
                  <a:srgbClr val="12212F"/>
                </a:solidFill>
                <a:latin typeface="Segoe UI"/>
              </a:rPr>
              <a:t>What breaks during the transition, and who absorbs that risk?</a:t>
            </a:r>
          </a:p>
        </p:txBody>
      </p:sp>
      <p:sp>
        <p:nvSpPr>
          <p:cNvPr id="25" name="TextBox 24"/>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Q-stable is a water budget</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The pumping rate estimated to keep the aquifer level stable in the short run</a:t>
            </a:r>
          </a:p>
        </p:txBody>
      </p:sp>
      <p:sp>
        <p:nvSpPr>
          <p:cNvPr id="6" name="Rectangle 5"/>
          <p:cNvSpPr/>
          <p:nvPr/>
        </p:nvSpPr>
        <p:spPr>
          <a:xfrm>
            <a:off x="685800" y="1938528"/>
            <a:ext cx="3401568" cy="2783586"/>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85800" y="1938528"/>
            <a:ext cx="3401568" cy="6858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23544" y="2231136"/>
            <a:ext cx="2926080" cy="2253234"/>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The aquifer has income</a:t>
            </a:r>
          </a:p>
          <a:p>
            <a:pPr algn="l">
              <a:lnSpc>
                <a:spcPct val="122000"/>
              </a:lnSpc>
              <a:spcBef>
                <a:spcPts val="0"/>
              </a:spcBef>
              <a:spcAft>
                <a:spcPts val="600"/>
              </a:spcAft>
            </a:pPr>
            <a:r>
              <a:rPr sz="1450" b="0" i="0">
                <a:solidFill>
                  <a:srgbClr val="12212F"/>
                </a:solidFill>
                <a:latin typeface="Segoe UI"/>
              </a:rPr>
              <a:t>Recharge, return flows and lateral inflow arrive every year.</a:t>
            </a:r>
          </a:p>
          <a:p>
            <a:pPr algn="l">
              <a:lnSpc>
                <a:spcPct val="122000"/>
              </a:lnSpc>
              <a:spcBef>
                <a:spcPts val="0"/>
              </a:spcBef>
              <a:spcAft>
                <a:spcPts val="600"/>
              </a:spcAft>
            </a:pPr>
            <a:r>
              <a:rPr sz="1450" b="0" i="0">
                <a:solidFill>
                  <a:srgbClr val="12212F"/>
                </a:solidFill>
                <a:latin typeface="Segoe UI"/>
              </a:rPr>
              <a:t>Year to year that “net inflow” is steady enough to estimate.</a:t>
            </a:r>
          </a:p>
        </p:txBody>
      </p:sp>
      <p:sp>
        <p:nvSpPr>
          <p:cNvPr id="9" name="Rectangle 8"/>
          <p:cNvSpPr/>
          <p:nvPr/>
        </p:nvSpPr>
        <p:spPr>
          <a:xfrm>
            <a:off x="4398264" y="1938528"/>
            <a:ext cx="3401568" cy="2783586"/>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4398264" y="1938528"/>
            <a:ext cx="3401568" cy="68580"/>
          </a:xfrm>
          <a:prstGeom prst="rect">
            <a:avLst/>
          </a:prstGeom>
          <a:solidFill>
            <a:srgbClr val="1B7F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636008" y="2231136"/>
            <a:ext cx="2926080" cy="2253234"/>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Pumping is the withdrawal</a:t>
            </a:r>
          </a:p>
          <a:p>
            <a:pPr algn="l">
              <a:lnSpc>
                <a:spcPct val="122000"/>
              </a:lnSpc>
              <a:spcBef>
                <a:spcPts val="0"/>
              </a:spcBef>
              <a:spcAft>
                <a:spcPts val="600"/>
              </a:spcAft>
            </a:pPr>
            <a:r>
              <a:rPr sz="1450" b="0" i="0">
                <a:solidFill>
                  <a:srgbClr val="12212F"/>
                </a:solidFill>
                <a:latin typeface="Segoe UI"/>
              </a:rPr>
              <a:t>Pump more than the inflow and levels fall.</a:t>
            </a:r>
          </a:p>
          <a:p>
            <a:pPr algn="l">
              <a:lnSpc>
                <a:spcPct val="122000"/>
              </a:lnSpc>
              <a:spcBef>
                <a:spcPts val="0"/>
              </a:spcBef>
              <a:spcAft>
                <a:spcPts val="600"/>
              </a:spcAft>
            </a:pPr>
            <a:r>
              <a:rPr sz="1450" b="0" i="0">
                <a:solidFill>
                  <a:srgbClr val="12212F"/>
                </a:solidFill>
                <a:latin typeface="Segoe UI"/>
              </a:rPr>
              <a:t>Pump the inflow and levels hold.</a:t>
            </a:r>
          </a:p>
          <a:p>
            <a:pPr algn="l">
              <a:lnSpc>
                <a:spcPct val="122000"/>
              </a:lnSpc>
              <a:spcBef>
                <a:spcPts val="0"/>
              </a:spcBef>
              <a:spcAft>
                <a:spcPts val="600"/>
              </a:spcAft>
            </a:pPr>
            <a:r>
              <a:rPr sz="1450" b="0" i="0">
                <a:solidFill>
                  <a:srgbClr val="12212F"/>
                </a:solidFill>
                <a:latin typeface="Segoe UI"/>
              </a:rPr>
              <a:t>Q-stable is where those two meet.</a:t>
            </a:r>
          </a:p>
        </p:txBody>
      </p:sp>
      <p:sp>
        <p:nvSpPr>
          <p:cNvPr id="12" name="Rectangle 11"/>
          <p:cNvSpPr/>
          <p:nvPr/>
        </p:nvSpPr>
        <p:spPr>
          <a:xfrm>
            <a:off x="8110728" y="1938528"/>
            <a:ext cx="3401568" cy="2783586"/>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8110728" y="1938528"/>
            <a:ext cx="3401568" cy="6858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348472" y="2231136"/>
            <a:ext cx="2926080" cy="2253234"/>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It is measured, not modeled</a:t>
            </a:r>
          </a:p>
          <a:p>
            <a:pPr algn="l">
              <a:lnSpc>
                <a:spcPct val="122000"/>
              </a:lnSpc>
              <a:spcBef>
                <a:spcPts val="0"/>
              </a:spcBef>
              <a:spcAft>
                <a:spcPts val="600"/>
              </a:spcAft>
            </a:pPr>
            <a:r>
              <a:rPr sz="1450" b="0" i="0">
                <a:solidFill>
                  <a:srgbClr val="12212F"/>
                </a:solidFill>
                <a:latin typeface="Segoe UI"/>
              </a:rPr>
              <a:t>Built from metered water use and monitored well levels.</a:t>
            </a:r>
          </a:p>
          <a:p>
            <a:pPr algn="l">
              <a:lnSpc>
                <a:spcPct val="122000"/>
              </a:lnSpc>
              <a:spcBef>
                <a:spcPts val="0"/>
              </a:spcBef>
              <a:spcAft>
                <a:spcPts val="600"/>
              </a:spcAft>
            </a:pPr>
            <a:r>
              <a:rPr sz="1450" b="0" i="0">
                <a:solidFill>
                  <a:srgbClr val="12212F"/>
                </a:solidFill>
                <a:latin typeface="Segoe UI"/>
              </a:rPr>
              <a:t>Kansas has metered wells since the 1990s, so the number is defensible.</a:t>
            </a:r>
          </a:p>
        </p:txBody>
      </p:sp>
      <p:sp>
        <p:nvSpPr>
          <p:cNvPr id="15" name="Rectangle 14"/>
          <p:cNvSpPr/>
          <p:nvPr/>
        </p:nvSpPr>
        <p:spPr>
          <a:xfrm>
            <a:off x="685800" y="4996434"/>
            <a:ext cx="10835640" cy="1326896"/>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4996434"/>
            <a:ext cx="82296" cy="1326896"/>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060704" y="5179314"/>
            <a:ext cx="10104120" cy="1016000"/>
          </a:xfrm>
          <a:prstGeom prst="rect">
            <a:avLst/>
          </a:prstGeom>
          <a:noFill/>
        </p:spPr>
        <p:txBody>
          <a:bodyPr wrap="square" lIns="0" tIns="0" rIns="0" bIns="0">
            <a:spAutoFit/>
          </a:bodyPr>
          <a:lstStyle/>
          <a:p>
            <a:pPr algn="l">
              <a:lnSpc>
                <a:spcPct val="120000"/>
              </a:lnSpc>
              <a:spcBef>
                <a:spcPts val="0"/>
              </a:spcBef>
              <a:spcAft>
                <a:spcPts val="700"/>
              </a:spcAft>
            </a:pPr>
            <a:r>
              <a:rPr sz="1550" b="1" i="0">
                <a:solidFill>
                  <a:srgbClr val="E9B44C"/>
                </a:solidFill>
                <a:latin typeface="Segoe UI"/>
              </a:rPr>
              <a:t>In practical terms:</a:t>
            </a:r>
          </a:p>
          <a:p>
            <a:pPr algn="l">
              <a:lnSpc>
                <a:spcPct val="125000"/>
              </a:lnSpc>
              <a:spcBef>
                <a:spcPts val="0"/>
              </a:spcBef>
              <a:spcAft>
                <a:spcPts val="0"/>
              </a:spcAft>
            </a:pPr>
            <a:r>
              <a:rPr sz="1600" b="0" i="0">
                <a:solidFill>
                  <a:srgbClr val="FFFFFF"/>
                </a:solidFill>
                <a:latin typeface="Segoe UI"/>
              </a:rPr>
              <a:t>Q-stable is the amount that can be pumped without increasing the depth to the aquifer. It is generally lower than current rates of pumping, but it varies significantly across the state.</a:t>
            </a:r>
          </a:p>
        </p:txBody>
      </p:sp>
      <p:sp>
        <p:nvSpPr>
          <p:cNvPr id="18" name="TextBox 17"/>
          <p:cNvSpPr txBox="1"/>
          <p:nvPr/>
        </p:nvSpPr>
        <p:spPr>
          <a:xfrm>
            <a:off x="685800" y="6400800"/>
            <a:ext cx="10835640" cy="310896"/>
          </a:xfrm>
          <a:prstGeom prst="rect">
            <a:avLst/>
          </a:prstGeom>
          <a:noFill/>
        </p:spPr>
        <p:txBody>
          <a:bodyPr wrap="square" lIns="0" tIns="0" rIns="0" bIns="0">
            <a:spAutoFit/>
          </a:bodyPr>
          <a:lstStyle/>
          <a:p>
            <a:pPr algn="l">
              <a:lnSpc>
                <a:spcPct val="115000"/>
              </a:lnSpc>
              <a:spcBef>
                <a:spcPts val="0"/>
              </a:spcBef>
              <a:spcAft>
                <a:spcPts val="0"/>
              </a:spcAft>
            </a:pPr>
            <a:r>
              <a:rPr sz="1100" b="0" i="0">
                <a:solidFill>
                  <a:srgbClr val="7A8794"/>
                </a:solidFill>
                <a:latin typeface="Segoe UI"/>
              </a:rPr>
              <a:t>Method: Butler, Whittemore, Wilson &amp; Bohling (2016), Geophysical Research Letters.  Kansas application: Wilson, Kansas Geological Survey (2025).</a:t>
            </a:r>
          </a:p>
        </p:txBody>
      </p:sp>
      <p:sp>
        <p:nvSpPr>
          <p:cNvPr id="19" name="TextBox 18"/>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250" b="1" i="0">
                <a:solidFill>
                  <a:srgbClr val="0B2545"/>
                </a:solidFill>
                <a:latin typeface="Segoe UI"/>
              </a:rPr>
              <a:t>Why timing matters: the value of acting early</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The same two wells, under a 5-year and a 25-year path to Q-stable</a:t>
            </a:r>
          </a:p>
        </p:txBody>
      </p:sp>
      <p:pic>
        <p:nvPicPr>
          <p:cNvPr id="6" name="Picture 5" descr="08_saturated_thickness.png"/>
          <p:cNvPicPr>
            <a:picLocks noChangeAspect="1"/>
          </p:cNvPicPr>
          <p:nvPr/>
        </p:nvPicPr>
        <p:blipFill>
          <a:blip r:embed="rId2"/>
          <a:stretch>
            <a:fillRect/>
          </a:stretch>
        </p:blipFill>
        <p:spPr>
          <a:xfrm>
            <a:off x="685800" y="1874519"/>
            <a:ext cx="5103013" cy="4389120"/>
          </a:xfrm>
          <a:prstGeom prst="rect">
            <a:avLst/>
          </a:prstGeom>
        </p:spPr>
      </p:pic>
      <p:pic>
        <p:nvPicPr>
          <p:cNvPr id="7" name="Picture 6" descr="07_timing_wells.png"/>
          <p:cNvPicPr>
            <a:picLocks noChangeAspect="1"/>
          </p:cNvPicPr>
          <p:nvPr/>
        </p:nvPicPr>
        <p:blipFill>
          <a:blip r:embed="rId3"/>
          <a:stretch>
            <a:fillRect/>
          </a:stretch>
        </p:blipFill>
        <p:spPr>
          <a:xfrm>
            <a:off x="6153912" y="1874519"/>
            <a:ext cx="5327153" cy="4389120"/>
          </a:xfrm>
          <a:prstGeom prst="rect">
            <a:avLst/>
          </a:prstGeom>
        </p:spPr>
      </p:pic>
      <p:sp>
        <p:nvSpPr>
          <p:cNvPr id="8" name="TextBox 7"/>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100" b="1" i="0">
                <a:solidFill>
                  <a:srgbClr val="0B2545"/>
                </a:solidFill>
                <a:latin typeface="Segoe UI"/>
              </a:rPr>
              <a:t>Why earlier conservation is worth more than later</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The same percentage cut buys less, and costs more, at every stage of depletion</a:t>
            </a:r>
          </a:p>
        </p:txBody>
      </p:sp>
      <p:sp>
        <p:nvSpPr>
          <p:cNvPr id="6" name="Rectangle 5"/>
          <p:cNvSpPr/>
          <p:nvPr/>
        </p:nvSpPr>
        <p:spPr>
          <a:xfrm>
            <a:off x="685800" y="1956816"/>
            <a:ext cx="10835640" cy="457200"/>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3557016" y="2066544"/>
            <a:ext cx="3703320" cy="320040"/>
          </a:xfrm>
          <a:prstGeom prst="rect">
            <a:avLst/>
          </a:prstGeom>
          <a:noFill/>
        </p:spPr>
        <p:txBody>
          <a:bodyPr wrap="square" lIns="0" tIns="0" rIns="0" bIns="0">
            <a:spAutoFit/>
          </a:bodyPr>
          <a:lstStyle/>
          <a:p>
            <a:pPr algn="l">
              <a:lnSpc>
                <a:spcPct val="120000"/>
              </a:lnSpc>
              <a:spcBef>
                <a:spcPts val="0"/>
              </a:spcBef>
              <a:spcAft>
                <a:spcPts val="0"/>
              </a:spcAft>
            </a:pPr>
            <a:r>
              <a:rPr sz="1550" b="1" i="0">
                <a:solidFill>
                  <a:srgbClr val="FFFFFF"/>
                </a:solidFill>
                <a:latin typeface="Segoe UI"/>
              </a:rPr>
              <a:t>Acting earlier</a:t>
            </a:r>
          </a:p>
        </p:txBody>
      </p:sp>
      <p:sp>
        <p:nvSpPr>
          <p:cNvPr id="8" name="TextBox 7"/>
          <p:cNvSpPr txBox="1"/>
          <p:nvPr/>
        </p:nvSpPr>
        <p:spPr>
          <a:xfrm>
            <a:off x="7626096" y="2066544"/>
            <a:ext cx="3749040" cy="320040"/>
          </a:xfrm>
          <a:prstGeom prst="rect">
            <a:avLst/>
          </a:prstGeom>
          <a:noFill/>
        </p:spPr>
        <p:txBody>
          <a:bodyPr wrap="square" lIns="0" tIns="0" rIns="0" bIns="0">
            <a:spAutoFit/>
          </a:bodyPr>
          <a:lstStyle/>
          <a:p>
            <a:pPr algn="l">
              <a:lnSpc>
                <a:spcPct val="120000"/>
              </a:lnSpc>
              <a:spcBef>
                <a:spcPts val="0"/>
              </a:spcBef>
              <a:spcAft>
                <a:spcPts val="0"/>
              </a:spcAft>
            </a:pPr>
            <a:r>
              <a:rPr sz="1550" b="1" i="0">
                <a:solidFill>
                  <a:srgbClr val="E9B44C"/>
                </a:solidFill>
                <a:latin typeface="Segoe UI"/>
              </a:rPr>
              <a:t>Acting later</a:t>
            </a:r>
          </a:p>
        </p:txBody>
      </p:sp>
      <p:sp>
        <p:nvSpPr>
          <p:cNvPr id="9" name="Rectangle 8"/>
          <p:cNvSpPr/>
          <p:nvPr/>
        </p:nvSpPr>
        <p:spPr>
          <a:xfrm>
            <a:off x="685800" y="2414016"/>
            <a:ext cx="10835640" cy="731520"/>
          </a:xfrm>
          <a:prstGeom prst="rect">
            <a:avLst/>
          </a:prstGeom>
          <a:solidFill>
            <a:srgbClr val="FFFFFF"/>
          </a:solidFill>
          <a:ln w="9525">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05256" y="2560320"/>
            <a:ext cx="2249424" cy="493776"/>
          </a:xfrm>
          <a:prstGeom prst="rect">
            <a:avLst/>
          </a:prstGeom>
          <a:noFill/>
        </p:spPr>
        <p:txBody>
          <a:bodyPr wrap="square" lIns="0" tIns="0" rIns="0" bIns="0">
            <a:spAutoFit/>
          </a:bodyPr>
          <a:lstStyle/>
          <a:p>
            <a:pPr algn="l">
              <a:lnSpc>
                <a:spcPct val="118000"/>
              </a:lnSpc>
              <a:spcBef>
                <a:spcPts val="0"/>
              </a:spcBef>
              <a:spcAft>
                <a:spcPts val="0"/>
              </a:spcAft>
            </a:pPr>
            <a:r>
              <a:rPr sz="1450" b="1" i="0">
                <a:solidFill>
                  <a:srgbClr val="0B2545"/>
                </a:solidFill>
                <a:latin typeface="Segoe UI"/>
              </a:rPr>
              <a:t>Well capacity</a:t>
            </a:r>
          </a:p>
        </p:txBody>
      </p:sp>
      <p:sp>
        <p:nvSpPr>
          <p:cNvPr id="11" name="TextBox 10"/>
          <p:cNvSpPr txBox="1"/>
          <p:nvPr/>
        </p:nvSpPr>
        <p:spPr>
          <a:xfrm>
            <a:off x="3557016" y="2560320"/>
            <a:ext cx="366674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4F772D"/>
                </a:solidFill>
                <a:latin typeface="Segoe UI"/>
              </a:rPr>
              <a:t>Full pivots run; efficiency upgrades pay back quickly</a:t>
            </a:r>
          </a:p>
        </p:txBody>
      </p:sp>
      <p:sp>
        <p:nvSpPr>
          <p:cNvPr id="12" name="TextBox 11"/>
          <p:cNvSpPr txBox="1"/>
          <p:nvPr/>
        </p:nvSpPr>
        <p:spPr>
          <a:xfrm>
            <a:off x="7626096" y="2560320"/>
            <a:ext cx="371246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C1502E"/>
                </a:solidFill>
                <a:latin typeface="Segoe UI"/>
              </a:rPr>
              <a:t>Yields fall below pivot capacity; wells must be deepened or replaced</a:t>
            </a:r>
          </a:p>
        </p:txBody>
      </p:sp>
      <p:sp>
        <p:nvSpPr>
          <p:cNvPr id="13" name="Rectangle 12"/>
          <p:cNvSpPr/>
          <p:nvPr/>
        </p:nvSpPr>
        <p:spPr>
          <a:xfrm>
            <a:off x="685800" y="3145536"/>
            <a:ext cx="10835640" cy="731520"/>
          </a:xfrm>
          <a:prstGeom prst="rect">
            <a:avLst/>
          </a:prstGeom>
          <a:solidFill>
            <a:srgbClr val="FAF7F1"/>
          </a:solidFill>
          <a:ln w="9525">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05256" y="3291840"/>
            <a:ext cx="2249424" cy="493776"/>
          </a:xfrm>
          <a:prstGeom prst="rect">
            <a:avLst/>
          </a:prstGeom>
          <a:noFill/>
        </p:spPr>
        <p:txBody>
          <a:bodyPr wrap="square" lIns="0" tIns="0" rIns="0" bIns="0">
            <a:spAutoFit/>
          </a:bodyPr>
          <a:lstStyle/>
          <a:p>
            <a:pPr algn="l">
              <a:lnSpc>
                <a:spcPct val="118000"/>
              </a:lnSpc>
              <a:spcBef>
                <a:spcPts val="0"/>
              </a:spcBef>
              <a:spcAft>
                <a:spcPts val="0"/>
              </a:spcAft>
            </a:pPr>
            <a:r>
              <a:rPr sz="1450" b="1" i="0">
                <a:solidFill>
                  <a:srgbClr val="0B2545"/>
                </a:solidFill>
                <a:latin typeface="Segoe UI"/>
              </a:rPr>
              <a:t>Cost of a cut</a:t>
            </a:r>
          </a:p>
        </p:txBody>
      </p:sp>
      <p:sp>
        <p:nvSpPr>
          <p:cNvPr id="15" name="TextBox 14"/>
          <p:cNvSpPr txBox="1"/>
          <p:nvPr/>
        </p:nvSpPr>
        <p:spPr>
          <a:xfrm>
            <a:off x="3557016" y="3291840"/>
            <a:ext cx="366674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4F772D"/>
                </a:solidFill>
                <a:latin typeface="Segoe UI"/>
              </a:rPr>
              <a:t>Small trims stabilize; savings largely self-financing</a:t>
            </a:r>
          </a:p>
        </p:txBody>
      </p:sp>
      <p:sp>
        <p:nvSpPr>
          <p:cNvPr id="16" name="TextBox 15"/>
          <p:cNvSpPr txBox="1"/>
          <p:nvPr/>
        </p:nvSpPr>
        <p:spPr>
          <a:xfrm>
            <a:off x="7626096" y="3291840"/>
            <a:ext cx="371246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C1502E"/>
                </a:solidFill>
                <a:latin typeface="Segoe UI"/>
              </a:rPr>
              <a:t>Deep cuts required; capital needed before returns appear</a:t>
            </a:r>
          </a:p>
        </p:txBody>
      </p:sp>
      <p:sp>
        <p:nvSpPr>
          <p:cNvPr id="17" name="Rectangle 16"/>
          <p:cNvSpPr/>
          <p:nvPr/>
        </p:nvSpPr>
        <p:spPr>
          <a:xfrm>
            <a:off x="685800" y="3877056"/>
            <a:ext cx="10835640" cy="731520"/>
          </a:xfrm>
          <a:prstGeom prst="rect">
            <a:avLst/>
          </a:prstGeom>
          <a:solidFill>
            <a:srgbClr val="FFFFFF"/>
          </a:solidFill>
          <a:ln w="9525">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905256" y="4023360"/>
            <a:ext cx="2249424" cy="493776"/>
          </a:xfrm>
          <a:prstGeom prst="rect">
            <a:avLst/>
          </a:prstGeom>
          <a:noFill/>
        </p:spPr>
        <p:txBody>
          <a:bodyPr wrap="square" lIns="0" tIns="0" rIns="0" bIns="0">
            <a:spAutoFit/>
          </a:bodyPr>
          <a:lstStyle/>
          <a:p>
            <a:pPr algn="l">
              <a:lnSpc>
                <a:spcPct val="118000"/>
              </a:lnSpc>
              <a:spcBef>
                <a:spcPts val="0"/>
              </a:spcBef>
              <a:spcAft>
                <a:spcPts val="0"/>
              </a:spcAft>
            </a:pPr>
            <a:r>
              <a:rPr sz="1450" b="1" i="0">
                <a:solidFill>
                  <a:srgbClr val="0B2545"/>
                </a:solidFill>
                <a:latin typeface="Segoe UI"/>
              </a:rPr>
              <a:t>Options open</a:t>
            </a:r>
          </a:p>
        </p:txBody>
      </p:sp>
      <p:sp>
        <p:nvSpPr>
          <p:cNvPr id="19" name="TextBox 18"/>
          <p:cNvSpPr txBox="1"/>
          <p:nvPr/>
        </p:nvSpPr>
        <p:spPr>
          <a:xfrm>
            <a:off x="3557016" y="4023360"/>
            <a:ext cx="366674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4F772D"/>
                </a:solidFill>
                <a:latin typeface="Segoe UI"/>
              </a:rPr>
              <a:t>Efficiency, scheduling, crop mix, timing</a:t>
            </a:r>
          </a:p>
        </p:txBody>
      </p:sp>
      <p:sp>
        <p:nvSpPr>
          <p:cNvPr id="20" name="TextBox 19"/>
          <p:cNvSpPr txBox="1"/>
          <p:nvPr/>
        </p:nvSpPr>
        <p:spPr>
          <a:xfrm>
            <a:off x="7626096" y="4023360"/>
            <a:ext cx="371246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C1502E"/>
                </a:solidFill>
                <a:latin typeface="Segoe UI"/>
              </a:rPr>
              <a:t>Fallowing and permanent retirement of irrigated acres</a:t>
            </a:r>
          </a:p>
        </p:txBody>
      </p:sp>
      <p:sp>
        <p:nvSpPr>
          <p:cNvPr id="21" name="Rectangle 20"/>
          <p:cNvSpPr/>
          <p:nvPr/>
        </p:nvSpPr>
        <p:spPr>
          <a:xfrm>
            <a:off x="685800" y="4608576"/>
            <a:ext cx="10835640" cy="731520"/>
          </a:xfrm>
          <a:prstGeom prst="rect">
            <a:avLst/>
          </a:prstGeom>
          <a:solidFill>
            <a:srgbClr val="FAF7F1"/>
          </a:solidFill>
          <a:ln w="9525">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905256" y="4754880"/>
            <a:ext cx="2249424" cy="493776"/>
          </a:xfrm>
          <a:prstGeom prst="rect">
            <a:avLst/>
          </a:prstGeom>
          <a:noFill/>
        </p:spPr>
        <p:txBody>
          <a:bodyPr wrap="square" lIns="0" tIns="0" rIns="0" bIns="0">
            <a:spAutoFit/>
          </a:bodyPr>
          <a:lstStyle/>
          <a:p>
            <a:pPr algn="l">
              <a:lnSpc>
                <a:spcPct val="118000"/>
              </a:lnSpc>
              <a:spcBef>
                <a:spcPts val="0"/>
              </a:spcBef>
              <a:spcAft>
                <a:spcPts val="0"/>
              </a:spcAft>
            </a:pPr>
            <a:r>
              <a:rPr sz="1450" b="1" i="0">
                <a:solidFill>
                  <a:srgbClr val="0B2545"/>
                </a:solidFill>
                <a:latin typeface="Segoe UI"/>
              </a:rPr>
              <a:t>Land &amp; collateral</a:t>
            </a:r>
          </a:p>
        </p:txBody>
      </p:sp>
      <p:sp>
        <p:nvSpPr>
          <p:cNvPr id="23" name="TextBox 22"/>
          <p:cNvSpPr txBox="1"/>
          <p:nvPr/>
        </p:nvSpPr>
        <p:spPr>
          <a:xfrm>
            <a:off x="3557016" y="4754880"/>
            <a:ext cx="366674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4F772D"/>
                </a:solidFill>
                <a:latin typeface="Segoe UI"/>
              </a:rPr>
              <a:t>Irrigated premium intact — roughly 50% over dryland</a:t>
            </a:r>
          </a:p>
        </p:txBody>
      </p:sp>
      <p:sp>
        <p:nvSpPr>
          <p:cNvPr id="24" name="TextBox 23"/>
          <p:cNvSpPr txBox="1"/>
          <p:nvPr/>
        </p:nvSpPr>
        <p:spPr>
          <a:xfrm>
            <a:off x="7626096" y="4754880"/>
            <a:ext cx="371246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C1502E"/>
                </a:solidFill>
                <a:latin typeface="Segoe UI"/>
              </a:rPr>
              <a:t>Premium erodes as saturated thickness falls; collateral revalues</a:t>
            </a:r>
          </a:p>
        </p:txBody>
      </p:sp>
      <p:sp>
        <p:nvSpPr>
          <p:cNvPr id="25" name="Rectangle 24"/>
          <p:cNvSpPr/>
          <p:nvPr/>
        </p:nvSpPr>
        <p:spPr>
          <a:xfrm>
            <a:off x="685800" y="5340096"/>
            <a:ext cx="10835640" cy="731520"/>
          </a:xfrm>
          <a:prstGeom prst="rect">
            <a:avLst/>
          </a:prstGeom>
          <a:solidFill>
            <a:srgbClr val="FFFFFF"/>
          </a:solidFill>
          <a:ln w="9525">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905256" y="5486400"/>
            <a:ext cx="2249424" cy="493776"/>
          </a:xfrm>
          <a:prstGeom prst="rect">
            <a:avLst/>
          </a:prstGeom>
          <a:noFill/>
        </p:spPr>
        <p:txBody>
          <a:bodyPr wrap="square" lIns="0" tIns="0" rIns="0" bIns="0">
            <a:spAutoFit/>
          </a:bodyPr>
          <a:lstStyle/>
          <a:p>
            <a:pPr algn="l">
              <a:lnSpc>
                <a:spcPct val="118000"/>
              </a:lnSpc>
              <a:spcBef>
                <a:spcPts val="0"/>
              </a:spcBef>
              <a:spcAft>
                <a:spcPts val="0"/>
              </a:spcAft>
            </a:pPr>
            <a:r>
              <a:rPr sz="1450" b="1" i="0">
                <a:solidFill>
                  <a:srgbClr val="0B2545"/>
                </a:solidFill>
                <a:latin typeface="Segoe UI"/>
              </a:rPr>
              <a:t>Who can act</a:t>
            </a:r>
          </a:p>
        </p:txBody>
      </p:sp>
      <p:sp>
        <p:nvSpPr>
          <p:cNvPr id="27" name="TextBox 26"/>
          <p:cNvSpPr txBox="1"/>
          <p:nvPr/>
        </p:nvSpPr>
        <p:spPr>
          <a:xfrm>
            <a:off x="3557016" y="5486400"/>
            <a:ext cx="366674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4F772D"/>
                </a:solidFill>
                <a:latin typeface="Segoe UI"/>
              </a:rPr>
              <a:t>Producers, locally, with modest support</a:t>
            </a:r>
          </a:p>
        </p:txBody>
      </p:sp>
      <p:sp>
        <p:nvSpPr>
          <p:cNvPr id="28" name="TextBox 27"/>
          <p:cNvSpPr txBox="1"/>
          <p:nvPr/>
        </p:nvSpPr>
        <p:spPr>
          <a:xfrm>
            <a:off x="7626096" y="5486400"/>
            <a:ext cx="3712464" cy="493776"/>
          </a:xfrm>
          <a:prstGeom prst="rect">
            <a:avLst/>
          </a:prstGeom>
          <a:noFill/>
        </p:spPr>
        <p:txBody>
          <a:bodyPr wrap="square" lIns="0" tIns="0" rIns="0" bIns="0">
            <a:spAutoFit/>
          </a:bodyPr>
          <a:lstStyle/>
          <a:p>
            <a:pPr algn="l">
              <a:lnSpc>
                <a:spcPct val="118000"/>
              </a:lnSpc>
              <a:spcBef>
                <a:spcPts val="0"/>
              </a:spcBef>
              <a:spcAft>
                <a:spcPts val="0"/>
              </a:spcAft>
            </a:pPr>
            <a:r>
              <a:rPr sz="1350" b="0" i="0">
                <a:solidFill>
                  <a:srgbClr val="C1502E"/>
                </a:solidFill>
                <a:latin typeface="Segoe UI"/>
              </a:rPr>
              <a:t>Requires outside capital, buyouts, or regulation</a:t>
            </a:r>
          </a:p>
        </p:txBody>
      </p:sp>
      <p:sp>
        <p:nvSpPr>
          <p:cNvPr id="29" name="TextBox 28"/>
          <p:cNvSpPr txBox="1"/>
          <p:nvPr/>
        </p:nvSpPr>
        <p:spPr>
          <a:xfrm>
            <a:off x="685800" y="6400800"/>
            <a:ext cx="10835640" cy="310896"/>
          </a:xfrm>
          <a:prstGeom prst="rect">
            <a:avLst/>
          </a:prstGeom>
          <a:noFill/>
        </p:spPr>
        <p:txBody>
          <a:bodyPr wrap="square" lIns="0" tIns="0" rIns="0" bIns="0">
            <a:spAutoFit/>
          </a:bodyPr>
          <a:lstStyle/>
          <a:p>
            <a:pPr algn="l">
              <a:lnSpc>
                <a:spcPct val="115000"/>
              </a:lnSpc>
              <a:spcBef>
                <a:spcPts val="0"/>
              </a:spcBef>
              <a:spcAft>
                <a:spcPts val="0"/>
              </a:spcAft>
            </a:pPr>
            <a:r>
              <a:rPr sz="1100" b="0" i="0">
                <a:solidFill>
                  <a:srgbClr val="7A8794"/>
                </a:solidFill>
                <a:latin typeface="Segoe UI"/>
              </a:rPr>
              <a:t>Irrigated land premium: Kansas State University land-value research; well-capacity thresholds: Kansas Geological Survey.</a:t>
            </a:r>
          </a:p>
        </p:txBody>
      </p:sp>
      <p:sp>
        <p:nvSpPr>
          <p:cNvPr id="30" name="TextBox 29"/>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Many stakeholders, one aquifer</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Why the timing question is not only a producer question</a:t>
            </a:r>
          </a:p>
        </p:txBody>
      </p:sp>
      <p:sp>
        <p:nvSpPr>
          <p:cNvPr id="6" name="Rectangle 5"/>
          <p:cNvSpPr/>
          <p:nvPr/>
        </p:nvSpPr>
        <p:spPr>
          <a:xfrm>
            <a:off x="685800" y="1965960"/>
            <a:ext cx="2606040" cy="255600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85800" y="1965960"/>
            <a:ext cx="2606040" cy="6858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23544" y="2258568"/>
            <a:ext cx="2130552" cy="2025650"/>
          </a:xfrm>
          <a:prstGeom prst="rect">
            <a:avLst/>
          </a:prstGeom>
          <a:noFill/>
        </p:spPr>
        <p:txBody>
          <a:bodyPr wrap="square" lIns="0" tIns="0" rIns="0" bIns="0">
            <a:spAutoFit/>
          </a:bodyPr>
          <a:lstStyle/>
          <a:p>
            <a:pPr algn="l">
              <a:lnSpc>
                <a:spcPct val="112000"/>
              </a:lnSpc>
              <a:spcBef>
                <a:spcPts val="0"/>
              </a:spcBef>
              <a:spcAft>
                <a:spcPts val="800"/>
              </a:spcAft>
            </a:pPr>
            <a:r>
              <a:rPr sz="1900" b="1" i="0">
                <a:solidFill>
                  <a:srgbClr val="0B2545"/>
                </a:solidFill>
                <a:latin typeface="Segoe UI"/>
              </a:rPr>
              <a:t>Producers</a:t>
            </a:r>
          </a:p>
          <a:p>
            <a:pPr algn="l">
              <a:lnSpc>
                <a:spcPct val="122000"/>
              </a:lnSpc>
              <a:spcBef>
                <a:spcPts val="0"/>
              </a:spcBef>
              <a:spcAft>
                <a:spcPts val="600"/>
              </a:spcAft>
            </a:pPr>
            <a:r>
              <a:rPr sz="1300" b="0" i="0">
                <a:solidFill>
                  <a:srgbClr val="12212F"/>
                </a:solidFill>
                <a:latin typeface="Segoe UI"/>
              </a:rPr>
              <a:t>Water is the asset behind the operation.</a:t>
            </a:r>
          </a:p>
          <a:p>
            <a:pPr algn="l">
              <a:lnSpc>
                <a:spcPct val="122000"/>
              </a:lnSpc>
              <a:spcBef>
                <a:spcPts val="0"/>
              </a:spcBef>
              <a:spcAft>
                <a:spcPts val="600"/>
              </a:spcAft>
            </a:pPr>
            <a:r>
              <a:rPr sz="1300" b="0" i="0">
                <a:solidFill>
                  <a:srgbClr val="12212F"/>
                </a:solidFill>
                <a:latin typeface="Segoe UI"/>
              </a:rPr>
              <a:t>Acting early preserves the choice of how to farm; acting late turns it into a forced sale or a dryland transition.</a:t>
            </a:r>
          </a:p>
        </p:txBody>
      </p:sp>
      <p:sp>
        <p:nvSpPr>
          <p:cNvPr id="9" name="Rectangle 8"/>
          <p:cNvSpPr/>
          <p:nvPr/>
        </p:nvSpPr>
        <p:spPr>
          <a:xfrm>
            <a:off x="3429000" y="1965960"/>
            <a:ext cx="2606040" cy="255600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3429000" y="1965960"/>
            <a:ext cx="2606040" cy="68580"/>
          </a:xfrm>
          <a:prstGeom prst="rect">
            <a:avLst/>
          </a:prstGeom>
          <a:solidFill>
            <a:srgbClr val="1B7F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666744" y="2258568"/>
            <a:ext cx="2130552" cy="2025650"/>
          </a:xfrm>
          <a:prstGeom prst="rect">
            <a:avLst/>
          </a:prstGeom>
          <a:noFill/>
        </p:spPr>
        <p:txBody>
          <a:bodyPr wrap="square" lIns="0" tIns="0" rIns="0" bIns="0">
            <a:spAutoFit/>
          </a:bodyPr>
          <a:lstStyle/>
          <a:p>
            <a:pPr algn="l">
              <a:lnSpc>
                <a:spcPct val="112000"/>
              </a:lnSpc>
              <a:spcBef>
                <a:spcPts val="0"/>
              </a:spcBef>
              <a:spcAft>
                <a:spcPts val="800"/>
              </a:spcAft>
            </a:pPr>
            <a:r>
              <a:rPr sz="1900" b="1" i="0">
                <a:solidFill>
                  <a:srgbClr val="0B2545"/>
                </a:solidFill>
                <a:latin typeface="Segoe UI"/>
              </a:rPr>
              <a:t>Lenders</a:t>
            </a:r>
          </a:p>
          <a:p>
            <a:pPr algn="l">
              <a:lnSpc>
                <a:spcPct val="122000"/>
              </a:lnSpc>
              <a:spcBef>
                <a:spcPts val="0"/>
              </a:spcBef>
              <a:spcAft>
                <a:spcPts val="600"/>
              </a:spcAft>
            </a:pPr>
            <a:r>
              <a:rPr sz="1300" b="0" i="0">
                <a:solidFill>
                  <a:srgbClr val="12212F"/>
                </a:solidFill>
                <a:latin typeface="Segoe UI"/>
              </a:rPr>
              <a:t>Irrigated ground carries the loan.</a:t>
            </a:r>
          </a:p>
          <a:p>
            <a:pPr algn="l">
              <a:lnSpc>
                <a:spcPct val="122000"/>
              </a:lnSpc>
              <a:spcBef>
                <a:spcPts val="0"/>
              </a:spcBef>
              <a:spcAft>
                <a:spcPts val="600"/>
              </a:spcAft>
            </a:pPr>
            <a:r>
              <a:rPr sz="1300" b="0" i="0">
                <a:solidFill>
                  <a:srgbClr val="12212F"/>
                </a:solidFill>
                <a:latin typeface="Segoe UI"/>
              </a:rPr>
              <a:t>A declining aquifer is a slow, correlated revaluation that hits every irrigated borrower in the county at once.</a:t>
            </a:r>
          </a:p>
        </p:txBody>
      </p:sp>
      <p:sp>
        <p:nvSpPr>
          <p:cNvPr id="12" name="Rectangle 11"/>
          <p:cNvSpPr/>
          <p:nvPr/>
        </p:nvSpPr>
        <p:spPr>
          <a:xfrm>
            <a:off x="6172200" y="1965960"/>
            <a:ext cx="2606040" cy="255600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6172200" y="1965960"/>
            <a:ext cx="2606040" cy="6858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09944" y="2258568"/>
            <a:ext cx="2130552" cy="2025650"/>
          </a:xfrm>
          <a:prstGeom prst="rect">
            <a:avLst/>
          </a:prstGeom>
          <a:noFill/>
        </p:spPr>
        <p:txBody>
          <a:bodyPr wrap="square" lIns="0" tIns="0" rIns="0" bIns="0">
            <a:spAutoFit/>
          </a:bodyPr>
          <a:lstStyle/>
          <a:p>
            <a:pPr algn="l">
              <a:lnSpc>
                <a:spcPct val="112000"/>
              </a:lnSpc>
              <a:spcBef>
                <a:spcPts val="0"/>
              </a:spcBef>
              <a:spcAft>
                <a:spcPts val="800"/>
              </a:spcAft>
            </a:pPr>
            <a:r>
              <a:rPr sz="1900" b="1" i="0">
                <a:solidFill>
                  <a:srgbClr val="0B2545"/>
                </a:solidFill>
                <a:latin typeface="Segoe UI"/>
              </a:rPr>
              <a:t>Supply chains</a:t>
            </a:r>
          </a:p>
          <a:p>
            <a:pPr algn="l">
              <a:lnSpc>
                <a:spcPct val="122000"/>
              </a:lnSpc>
              <a:spcBef>
                <a:spcPts val="0"/>
              </a:spcBef>
              <a:spcAft>
                <a:spcPts val="600"/>
              </a:spcAft>
            </a:pPr>
            <a:r>
              <a:rPr sz="1300" b="0" i="0">
                <a:solidFill>
                  <a:srgbClr val="12212F"/>
                </a:solidFill>
                <a:latin typeface="Segoe UI"/>
              </a:rPr>
              <a:t>Elevators, processors and mills are fixed assets sited on the assumption of local volume.</a:t>
            </a:r>
          </a:p>
          <a:p>
            <a:pPr algn="l">
              <a:lnSpc>
                <a:spcPct val="122000"/>
              </a:lnSpc>
              <a:spcBef>
                <a:spcPts val="0"/>
              </a:spcBef>
              <a:spcAft>
                <a:spcPts val="600"/>
              </a:spcAft>
            </a:pPr>
            <a:r>
              <a:rPr sz="1300" b="0" i="0">
                <a:solidFill>
                  <a:srgbClr val="12212F"/>
                </a:solidFill>
                <a:latin typeface="Segoe UI"/>
              </a:rPr>
              <a:t>Sourcing regions do not relocate cheaply.</a:t>
            </a:r>
          </a:p>
        </p:txBody>
      </p:sp>
      <p:sp>
        <p:nvSpPr>
          <p:cNvPr id="15" name="Rectangle 14"/>
          <p:cNvSpPr/>
          <p:nvPr/>
        </p:nvSpPr>
        <p:spPr>
          <a:xfrm>
            <a:off x="8915400" y="1965960"/>
            <a:ext cx="2606040" cy="255600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8915400" y="1965960"/>
            <a:ext cx="2606040" cy="68580"/>
          </a:xfrm>
          <a:prstGeom prst="rect">
            <a:avLst/>
          </a:prstGeom>
          <a:solidFill>
            <a:srgbClr val="C99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153144" y="2258568"/>
            <a:ext cx="2130552" cy="2025650"/>
          </a:xfrm>
          <a:prstGeom prst="rect">
            <a:avLst/>
          </a:prstGeom>
          <a:noFill/>
        </p:spPr>
        <p:txBody>
          <a:bodyPr wrap="square" lIns="0" tIns="0" rIns="0" bIns="0">
            <a:spAutoFit/>
          </a:bodyPr>
          <a:lstStyle/>
          <a:p>
            <a:pPr algn="l">
              <a:lnSpc>
                <a:spcPct val="112000"/>
              </a:lnSpc>
              <a:spcBef>
                <a:spcPts val="0"/>
              </a:spcBef>
              <a:spcAft>
                <a:spcPts val="800"/>
              </a:spcAft>
            </a:pPr>
            <a:r>
              <a:rPr sz="1900" b="1" i="0">
                <a:solidFill>
                  <a:srgbClr val="0B2545"/>
                </a:solidFill>
                <a:latin typeface="Segoe UI"/>
              </a:rPr>
              <a:t>Communities</a:t>
            </a:r>
          </a:p>
          <a:p>
            <a:pPr algn="l">
              <a:lnSpc>
                <a:spcPct val="122000"/>
              </a:lnSpc>
              <a:spcBef>
                <a:spcPts val="0"/>
              </a:spcBef>
              <a:spcAft>
                <a:spcPts val="600"/>
              </a:spcAft>
            </a:pPr>
            <a:r>
              <a:rPr sz="1300" b="0" i="0">
                <a:solidFill>
                  <a:srgbClr val="12212F"/>
                </a:solidFill>
                <a:latin typeface="Segoe UI"/>
              </a:rPr>
              <a:t>Irrigated acres carry the tax base, the schools and main street.</a:t>
            </a:r>
          </a:p>
          <a:p>
            <a:pPr algn="l">
              <a:lnSpc>
                <a:spcPct val="122000"/>
              </a:lnSpc>
              <a:spcBef>
                <a:spcPts val="0"/>
              </a:spcBef>
              <a:spcAft>
                <a:spcPts val="600"/>
              </a:spcAft>
            </a:pPr>
            <a:r>
              <a:rPr sz="1300" b="0" i="0">
                <a:solidFill>
                  <a:srgbClr val="12212F"/>
                </a:solidFill>
                <a:latin typeface="Segoe UI"/>
              </a:rPr>
              <a:t>Kansas projections put losses near $34M a year by 2050 on the current path.</a:t>
            </a:r>
          </a:p>
        </p:txBody>
      </p:sp>
      <p:sp>
        <p:nvSpPr>
          <p:cNvPr id="18" name="Rectangle 17"/>
          <p:cNvSpPr/>
          <p:nvPr/>
        </p:nvSpPr>
        <p:spPr>
          <a:xfrm>
            <a:off x="685800" y="4796282"/>
            <a:ext cx="10835640" cy="1557083"/>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85800" y="4796282"/>
            <a:ext cx="82296" cy="1557083"/>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60704" y="4979162"/>
            <a:ext cx="10104120" cy="1246187"/>
          </a:xfrm>
          <a:prstGeom prst="rect">
            <a:avLst/>
          </a:prstGeom>
          <a:noFill/>
        </p:spPr>
        <p:txBody>
          <a:bodyPr wrap="square" lIns="0" tIns="0" rIns="0" bIns="0">
            <a:spAutoFit/>
          </a:bodyPr>
          <a:lstStyle/>
          <a:p>
            <a:pPr algn="l">
              <a:lnSpc>
                <a:spcPct val="120000"/>
              </a:lnSpc>
              <a:spcBef>
                <a:spcPts val="0"/>
              </a:spcBef>
              <a:spcAft>
                <a:spcPts val="700"/>
              </a:spcAft>
            </a:pPr>
            <a:r>
              <a:rPr sz="1550" b="1" i="0">
                <a:solidFill>
                  <a:srgbClr val="E9B44C"/>
                </a:solidFill>
                <a:latin typeface="Segoe UI"/>
              </a:rPr>
              <a:t>The asymmetry worth naming</a:t>
            </a:r>
          </a:p>
          <a:p>
            <a:pPr algn="l">
              <a:lnSpc>
                <a:spcPct val="125000"/>
              </a:lnSpc>
              <a:spcBef>
                <a:spcPts val="0"/>
              </a:spcBef>
              <a:spcAft>
                <a:spcPts val="0"/>
              </a:spcAft>
            </a:pPr>
            <a:r>
              <a:rPr sz="1550" b="0" i="0">
                <a:solidFill>
                  <a:srgbClr val="FFFFFF"/>
                </a:solidFill>
                <a:latin typeface="Segoe UI"/>
              </a:rPr>
              <a:t>Producers carry almost all of the transition risk today, while lenders, processors and communities capture much of the benefit of a stable aquifer. Moving some of that risk off the farm is the case for a fund rather than a program.</a:t>
            </a:r>
          </a:p>
        </p:txBody>
      </p:sp>
      <p:sp>
        <p:nvSpPr>
          <p:cNvPr id="21" name="TextBox 20"/>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B25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237744" cy="685800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51560" y="1371600"/>
            <a:ext cx="10058400" cy="1463040"/>
          </a:xfrm>
          <a:prstGeom prst="rect">
            <a:avLst/>
          </a:prstGeom>
          <a:noFill/>
        </p:spPr>
        <p:txBody>
          <a:bodyPr wrap="square" lIns="0" tIns="0" rIns="0" bIns="0">
            <a:spAutoFit/>
          </a:bodyPr>
          <a:lstStyle/>
          <a:p>
            <a:pPr algn="l">
              <a:lnSpc>
                <a:spcPct val="120000"/>
              </a:lnSpc>
              <a:spcBef>
                <a:spcPts val="0"/>
              </a:spcBef>
              <a:spcAft>
                <a:spcPts val="1200"/>
              </a:spcAft>
            </a:pPr>
            <a:r>
              <a:rPr sz="1500" b="1" i="0">
                <a:solidFill>
                  <a:srgbClr val="E9B44C"/>
                </a:solidFill>
                <a:latin typeface="Segoe UI"/>
              </a:rPr>
              <a:t>THE WORKED EXAMPLE</a:t>
            </a:r>
          </a:p>
          <a:p>
            <a:pPr algn="l">
              <a:lnSpc>
                <a:spcPct val="100000"/>
              </a:lnSpc>
              <a:spcBef>
                <a:spcPts val="0"/>
              </a:spcBef>
              <a:spcAft>
                <a:spcPts val="800"/>
              </a:spcAft>
            </a:pPr>
            <a:r>
              <a:rPr sz="5400" b="1" i="0">
                <a:solidFill>
                  <a:srgbClr val="FFFFFF"/>
                </a:solidFill>
                <a:latin typeface="Segoe UI"/>
              </a:rPr>
              <a:t>Sheridan 6</a:t>
            </a:r>
          </a:p>
          <a:p>
            <a:pPr algn="l">
              <a:lnSpc>
                <a:spcPct val="130000"/>
              </a:lnSpc>
              <a:spcBef>
                <a:spcPts val="0"/>
              </a:spcBef>
              <a:spcAft>
                <a:spcPts val="0"/>
              </a:spcAft>
            </a:pPr>
            <a:r>
              <a:rPr sz="2000" b="0" i="0">
                <a:solidFill>
                  <a:srgbClr val="E4DDCF"/>
                </a:solidFill>
                <a:latin typeface="Segoe UI"/>
              </a:rPr>
              <a:t>The first Local Enhanced Management Area in Kansas, and the closest thing we have to a test of both arguments: a measured budget, and a late start.</a:t>
            </a:r>
          </a:p>
        </p:txBody>
      </p:sp>
      <p:sp>
        <p:nvSpPr>
          <p:cNvPr id="5" name="Rectangle 4"/>
          <p:cNvSpPr/>
          <p:nvPr/>
        </p:nvSpPr>
        <p:spPr>
          <a:xfrm>
            <a:off x="1051560" y="4160520"/>
            <a:ext cx="2382012" cy="1481328"/>
          </a:xfrm>
          <a:prstGeom prst="rect">
            <a:avLst/>
          </a:prstGeom>
          <a:solidFill>
            <a:srgbClr val="1340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051560" y="4160520"/>
            <a:ext cx="2382012" cy="54864"/>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234440" y="4407408"/>
            <a:ext cx="2016252" cy="1188720"/>
          </a:xfrm>
          <a:prstGeom prst="rect">
            <a:avLst/>
          </a:prstGeom>
          <a:noFill/>
        </p:spPr>
        <p:txBody>
          <a:bodyPr wrap="square" lIns="0" tIns="0" rIns="0" bIns="0">
            <a:spAutoFit/>
          </a:bodyPr>
          <a:lstStyle/>
          <a:p>
            <a:pPr algn="ctr">
              <a:lnSpc>
                <a:spcPct val="100000"/>
              </a:lnSpc>
              <a:spcBef>
                <a:spcPts val="0"/>
              </a:spcBef>
              <a:spcAft>
                <a:spcPts val="400"/>
              </a:spcAft>
            </a:pPr>
            <a:r>
              <a:rPr sz="3000" b="1" i="0">
                <a:solidFill>
                  <a:srgbClr val="E9B44C"/>
                </a:solidFill>
                <a:latin typeface="Segoe UI"/>
              </a:rPr>
              <a:t>99 mi²</a:t>
            </a:r>
          </a:p>
          <a:p>
            <a:pPr algn="ctr">
              <a:lnSpc>
                <a:spcPct val="120000"/>
              </a:lnSpc>
              <a:spcBef>
                <a:spcPts val="0"/>
              </a:spcBef>
              <a:spcAft>
                <a:spcPts val="0"/>
              </a:spcAft>
            </a:pPr>
            <a:r>
              <a:rPr sz="1250" b="0" i="0">
                <a:solidFill>
                  <a:srgbClr val="E4DDCF"/>
                </a:solidFill>
                <a:latin typeface="Segoe UI"/>
              </a:rPr>
              <a:t>northwest Kansas
(Sheridan &amp; Thomas Cos.)</a:t>
            </a:r>
          </a:p>
        </p:txBody>
      </p:sp>
      <p:sp>
        <p:nvSpPr>
          <p:cNvPr id="8" name="Rectangle 7"/>
          <p:cNvSpPr/>
          <p:nvPr/>
        </p:nvSpPr>
        <p:spPr>
          <a:xfrm>
            <a:off x="3671316" y="4160520"/>
            <a:ext cx="2382012" cy="1481328"/>
          </a:xfrm>
          <a:prstGeom prst="rect">
            <a:avLst/>
          </a:prstGeom>
          <a:solidFill>
            <a:srgbClr val="1340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671316" y="4160520"/>
            <a:ext cx="2382012" cy="54864"/>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3854196" y="4407408"/>
            <a:ext cx="2016252" cy="1188720"/>
          </a:xfrm>
          <a:prstGeom prst="rect">
            <a:avLst/>
          </a:prstGeom>
          <a:noFill/>
        </p:spPr>
        <p:txBody>
          <a:bodyPr wrap="square" lIns="0" tIns="0" rIns="0" bIns="0">
            <a:spAutoFit/>
          </a:bodyPr>
          <a:lstStyle/>
          <a:p>
            <a:pPr algn="ctr">
              <a:lnSpc>
                <a:spcPct val="100000"/>
              </a:lnSpc>
              <a:spcBef>
                <a:spcPts val="0"/>
              </a:spcBef>
              <a:spcAft>
                <a:spcPts val="400"/>
              </a:spcAft>
            </a:pPr>
            <a:r>
              <a:rPr sz="3000" b="1" i="0">
                <a:solidFill>
                  <a:srgbClr val="E9B44C"/>
                </a:solidFill>
                <a:latin typeface="Segoe UI"/>
              </a:rPr>
              <a:t>2013</a:t>
            </a:r>
          </a:p>
          <a:p>
            <a:pPr algn="ctr">
              <a:lnSpc>
                <a:spcPct val="120000"/>
              </a:lnSpc>
              <a:spcBef>
                <a:spcPts val="0"/>
              </a:spcBef>
              <a:spcAft>
                <a:spcPts val="0"/>
              </a:spcAft>
            </a:pPr>
            <a:r>
              <a:rPr sz="1250" b="0" i="0">
                <a:solidFill>
                  <a:srgbClr val="E4DDCF"/>
                </a:solidFill>
                <a:latin typeface="Segoe UI"/>
              </a:rPr>
              <a:t>first five-year
allocation began</a:t>
            </a:r>
          </a:p>
        </p:txBody>
      </p:sp>
      <p:sp>
        <p:nvSpPr>
          <p:cNvPr id="11" name="Rectangle 10"/>
          <p:cNvSpPr/>
          <p:nvPr/>
        </p:nvSpPr>
        <p:spPr>
          <a:xfrm>
            <a:off x="6291072" y="4160520"/>
            <a:ext cx="2382012" cy="1481328"/>
          </a:xfrm>
          <a:prstGeom prst="rect">
            <a:avLst/>
          </a:prstGeom>
          <a:solidFill>
            <a:srgbClr val="1340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291072" y="4160520"/>
            <a:ext cx="2382012" cy="54864"/>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473952" y="4407408"/>
            <a:ext cx="2016252" cy="1188720"/>
          </a:xfrm>
          <a:prstGeom prst="rect">
            <a:avLst/>
          </a:prstGeom>
          <a:noFill/>
        </p:spPr>
        <p:txBody>
          <a:bodyPr wrap="square" lIns="0" tIns="0" rIns="0" bIns="0">
            <a:spAutoFit/>
          </a:bodyPr>
          <a:lstStyle/>
          <a:p>
            <a:pPr algn="ctr">
              <a:lnSpc>
                <a:spcPct val="100000"/>
              </a:lnSpc>
              <a:spcBef>
                <a:spcPts val="0"/>
              </a:spcBef>
              <a:spcAft>
                <a:spcPts val="400"/>
              </a:spcAft>
            </a:pPr>
            <a:r>
              <a:rPr sz="3000" b="1" i="0">
                <a:solidFill>
                  <a:srgbClr val="E9B44C"/>
                </a:solidFill>
                <a:latin typeface="Segoe UI"/>
              </a:rPr>
              <a:t>−20%</a:t>
            </a:r>
          </a:p>
          <a:p>
            <a:pPr algn="ctr">
              <a:lnSpc>
                <a:spcPct val="120000"/>
              </a:lnSpc>
              <a:spcBef>
                <a:spcPts val="0"/>
              </a:spcBef>
              <a:spcAft>
                <a:spcPts val="0"/>
              </a:spcAft>
            </a:pPr>
            <a:r>
              <a:rPr sz="1250" b="0" i="0">
                <a:solidFill>
                  <a:srgbClr val="E4DDCF"/>
                </a:solidFill>
                <a:latin typeface="Segoe UI"/>
              </a:rPr>
              <a:t>pumping cut written
by the irrigators</a:t>
            </a:r>
          </a:p>
        </p:txBody>
      </p:sp>
      <p:sp>
        <p:nvSpPr>
          <p:cNvPr id="14" name="Rectangle 13"/>
          <p:cNvSpPr/>
          <p:nvPr/>
        </p:nvSpPr>
        <p:spPr>
          <a:xfrm>
            <a:off x="8910828" y="4160520"/>
            <a:ext cx="2382012" cy="1481328"/>
          </a:xfrm>
          <a:prstGeom prst="rect">
            <a:avLst/>
          </a:prstGeom>
          <a:solidFill>
            <a:srgbClr val="13407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8910828" y="4160520"/>
            <a:ext cx="2382012" cy="54864"/>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9093708" y="4407408"/>
            <a:ext cx="2016252" cy="1188720"/>
          </a:xfrm>
          <a:prstGeom prst="rect">
            <a:avLst/>
          </a:prstGeom>
          <a:noFill/>
        </p:spPr>
        <p:txBody>
          <a:bodyPr wrap="square" lIns="0" tIns="0" rIns="0" bIns="0">
            <a:spAutoFit/>
          </a:bodyPr>
          <a:lstStyle/>
          <a:p>
            <a:pPr algn="ctr">
              <a:lnSpc>
                <a:spcPct val="100000"/>
              </a:lnSpc>
              <a:spcBef>
                <a:spcPts val="0"/>
              </a:spcBef>
              <a:spcAft>
                <a:spcPts val="400"/>
              </a:spcAft>
            </a:pPr>
            <a:r>
              <a:rPr sz="3000" b="1" i="0">
                <a:solidFill>
                  <a:srgbClr val="E9B44C"/>
                </a:solidFill>
                <a:latin typeface="Segoe UI"/>
              </a:rPr>
              <a:t>55 in</a:t>
            </a:r>
          </a:p>
          <a:p>
            <a:pPr algn="ctr">
              <a:lnSpc>
                <a:spcPct val="120000"/>
              </a:lnSpc>
              <a:spcBef>
                <a:spcPts val="0"/>
              </a:spcBef>
              <a:spcAft>
                <a:spcPts val="0"/>
              </a:spcAft>
            </a:pPr>
            <a:r>
              <a:rPr sz="1250" b="0" i="0">
                <a:solidFill>
                  <a:srgbClr val="E4DDCF"/>
                </a:solidFill>
                <a:latin typeface="Segoe UI"/>
              </a:rPr>
              <a:t>per acre over 5 years,
spend it how you like</a:t>
            </a:r>
          </a:p>
        </p:txBody>
      </p:sp>
      <p:sp>
        <p:nvSpPr>
          <p:cNvPr id="17" name="TextBox 16"/>
          <p:cNvSpPr txBox="1"/>
          <p:nvPr/>
        </p:nvSpPr>
        <p:spPr>
          <a:xfrm>
            <a:off x="1051560" y="5989320"/>
            <a:ext cx="10241280" cy="457200"/>
          </a:xfrm>
          <a:prstGeom prst="rect">
            <a:avLst/>
          </a:prstGeom>
          <a:noFill/>
        </p:spPr>
        <p:txBody>
          <a:bodyPr wrap="square" lIns="0" tIns="0" rIns="0" bIns="0">
            <a:spAutoFit/>
          </a:bodyPr>
          <a:lstStyle/>
          <a:p>
            <a:pPr algn="l">
              <a:lnSpc>
                <a:spcPct val="120000"/>
              </a:lnSpc>
              <a:spcBef>
                <a:spcPts val="0"/>
              </a:spcBef>
              <a:spcAft>
                <a:spcPts val="0"/>
              </a:spcAft>
            </a:pPr>
            <a:r>
              <a:rPr sz="1450" b="0" i="0">
                <a:solidFill>
                  <a:srgbClr val="E4DDCF"/>
                </a:solidFill>
                <a:latin typeface="Segoe UI"/>
              </a:rPr>
              <a:t>Designed over four years and eleven public hearings. Renewed twice, by vote, in 2018 and 2022.</a:t>
            </a:r>
          </a:p>
        </p:txBody>
      </p:sp>
      <p:sp>
        <p:nvSpPr>
          <p:cNvPr id="18" name="TextBox 17"/>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What Q-stable looks like when you measure it</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207008"/>
            <a:ext cx="10835640" cy="457200"/>
          </a:xfrm>
          <a:prstGeom prst="rect">
            <a:avLst/>
          </a:prstGeom>
          <a:noFill/>
        </p:spPr>
        <p:txBody>
          <a:bodyPr wrap="square" lIns="0" tIns="0" rIns="0" bIns="0">
            <a:spAutoFit/>
          </a:bodyPr>
          <a:lstStyle/>
          <a:p>
            <a:pPr algn="l">
              <a:lnSpc>
                <a:spcPct val="120000"/>
              </a:lnSpc>
              <a:spcBef>
                <a:spcPts val="0"/>
              </a:spcBef>
              <a:spcAft>
                <a:spcPts val="0"/>
              </a:spcAft>
            </a:pPr>
            <a:r>
              <a:rPr sz="1650" b="0" i="0">
                <a:solidFill>
                  <a:srgbClr val="7A8794"/>
                </a:solidFill>
                <a:latin typeface="Segoe UI"/>
              </a:rPr>
              <a:t>Sheridan 6: pumping each year, plotted against what the water table did</a:t>
            </a:r>
          </a:p>
        </p:txBody>
      </p:sp>
      <p:pic>
        <p:nvPicPr>
          <p:cNvPr id="6" name="Picture 5" descr="01_qstable.png"/>
          <p:cNvPicPr>
            <a:picLocks noChangeAspect="1"/>
          </p:cNvPicPr>
          <p:nvPr/>
        </p:nvPicPr>
        <p:blipFill>
          <a:blip r:embed="rId2"/>
          <a:stretch>
            <a:fillRect/>
          </a:stretch>
        </p:blipFill>
        <p:spPr>
          <a:xfrm>
            <a:off x="658368" y="1810512"/>
            <a:ext cx="7452360" cy="5028555"/>
          </a:xfrm>
          <a:prstGeom prst="rect">
            <a:avLst/>
          </a:prstGeom>
        </p:spPr>
      </p:pic>
      <p:sp>
        <p:nvSpPr>
          <p:cNvPr id="7" name="Rectangle 6"/>
          <p:cNvSpPr/>
          <p:nvPr/>
        </p:nvSpPr>
        <p:spPr>
          <a:xfrm>
            <a:off x="8366760" y="1847088"/>
            <a:ext cx="3154680" cy="193294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8366760" y="1847088"/>
            <a:ext cx="3154680" cy="6858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604504" y="2139696"/>
            <a:ext cx="2679192" cy="1402588"/>
          </a:xfrm>
          <a:prstGeom prst="rect">
            <a:avLst/>
          </a:prstGeom>
          <a:noFill/>
        </p:spPr>
        <p:txBody>
          <a:bodyPr wrap="square" lIns="0" tIns="0" rIns="0" bIns="0">
            <a:spAutoFit/>
          </a:bodyPr>
          <a:lstStyle/>
          <a:p>
            <a:pPr algn="l">
              <a:lnSpc>
                <a:spcPct val="112000"/>
              </a:lnSpc>
              <a:spcBef>
                <a:spcPts val="0"/>
              </a:spcBef>
              <a:spcAft>
                <a:spcPts val="800"/>
              </a:spcAft>
            </a:pPr>
            <a:r>
              <a:rPr sz="1550" b="1" i="0">
                <a:solidFill>
                  <a:srgbClr val="0B2545"/>
                </a:solidFill>
                <a:latin typeface="Segoe UI"/>
              </a:rPr>
              <a:t>Read it this way</a:t>
            </a:r>
          </a:p>
          <a:p>
            <a:pPr algn="l">
              <a:lnSpc>
                <a:spcPct val="122000"/>
              </a:lnSpc>
              <a:spcBef>
                <a:spcPts val="0"/>
              </a:spcBef>
              <a:spcAft>
                <a:spcPts val="600"/>
              </a:spcAft>
            </a:pPr>
            <a:r>
              <a:rPr sz="1350" b="0" i="0">
                <a:solidFill>
                  <a:srgbClr val="12212F"/>
                </a:solidFill>
                <a:latin typeface="Segoe UI"/>
              </a:rPr>
              <a:t>Where the line crosses zero is Q-stable.</a:t>
            </a:r>
          </a:p>
          <a:p>
            <a:pPr algn="l">
              <a:lnSpc>
                <a:spcPct val="122000"/>
              </a:lnSpc>
              <a:spcBef>
                <a:spcPts val="0"/>
              </a:spcBef>
              <a:spcAft>
                <a:spcPts val="600"/>
              </a:spcAft>
            </a:pPr>
            <a:r>
              <a:rPr sz="1350" b="0" i="0">
                <a:solidFill>
                  <a:srgbClr val="12212F"/>
                </a:solidFill>
                <a:latin typeface="Segoe UI"/>
              </a:rPr>
              <a:t>Everything to the right of it is drawdown.</a:t>
            </a:r>
          </a:p>
        </p:txBody>
      </p:sp>
      <p:sp>
        <p:nvSpPr>
          <p:cNvPr id="10" name="Rectangle 9"/>
          <p:cNvSpPr/>
          <p:nvPr/>
        </p:nvSpPr>
        <p:spPr>
          <a:xfrm>
            <a:off x="8366760" y="3908044"/>
            <a:ext cx="3154680" cy="1438402"/>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8366760" y="3908044"/>
            <a:ext cx="3154680" cy="68580"/>
          </a:xfrm>
          <a:prstGeom prst="rect">
            <a:avLst/>
          </a:prstGeom>
          <a:solidFill>
            <a:srgbClr val="4F77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604504" y="4200652"/>
            <a:ext cx="2679192" cy="908050"/>
          </a:xfrm>
          <a:prstGeom prst="rect">
            <a:avLst/>
          </a:prstGeom>
          <a:noFill/>
        </p:spPr>
        <p:txBody>
          <a:bodyPr wrap="square" lIns="0" tIns="0" rIns="0" bIns="0">
            <a:spAutoFit/>
          </a:bodyPr>
          <a:lstStyle/>
          <a:p>
            <a:pPr algn="l">
              <a:lnSpc>
                <a:spcPct val="112000"/>
              </a:lnSpc>
              <a:spcBef>
                <a:spcPts val="0"/>
              </a:spcBef>
              <a:spcAft>
                <a:spcPts val="800"/>
              </a:spcAft>
            </a:pPr>
            <a:r>
              <a:rPr sz="1550" b="1" i="0">
                <a:solidFill>
                  <a:srgbClr val="0B2545"/>
                </a:solidFill>
                <a:latin typeface="Segoe UI"/>
              </a:rPr>
              <a:t>The LEMA moved the dot</a:t>
            </a:r>
          </a:p>
          <a:p>
            <a:pPr algn="l">
              <a:lnSpc>
                <a:spcPct val="122000"/>
              </a:lnSpc>
              <a:spcBef>
                <a:spcPts val="0"/>
              </a:spcBef>
              <a:spcAft>
                <a:spcPts val="600"/>
              </a:spcAft>
            </a:pPr>
            <a:r>
              <a:rPr sz="1350" b="0" i="0">
                <a:solidFill>
                  <a:srgbClr val="12212F"/>
                </a:solidFill>
                <a:latin typeface="Segoe UI"/>
              </a:rPr>
              <a:t>Closed about two-thirds of the gap to stability.</a:t>
            </a:r>
          </a:p>
        </p:txBody>
      </p:sp>
      <p:sp>
        <p:nvSpPr>
          <p:cNvPr id="13" name="Rectangle 12"/>
          <p:cNvSpPr/>
          <p:nvPr/>
        </p:nvSpPr>
        <p:spPr>
          <a:xfrm>
            <a:off x="8366760" y="5474462"/>
            <a:ext cx="3154680" cy="1229233"/>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8366760" y="5474462"/>
            <a:ext cx="3154680" cy="68580"/>
          </a:xfrm>
          <a:prstGeom prst="rect">
            <a:avLst/>
          </a:prstGeom>
          <a:solidFill>
            <a:srgbClr val="C15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604504" y="5767070"/>
            <a:ext cx="2679192" cy="698881"/>
          </a:xfrm>
          <a:prstGeom prst="rect">
            <a:avLst/>
          </a:prstGeom>
          <a:noFill/>
        </p:spPr>
        <p:txBody>
          <a:bodyPr wrap="square" lIns="0" tIns="0" rIns="0" bIns="0">
            <a:spAutoFit/>
          </a:bodyPr>
          <a:lstStyle/>
          <a:p>
            <a:pPr algn="l">
              <a:lnSpc>
                <a:spcPct val="112000"/>
              </a:lnSpc>
              <a:spcBef>
                <a:spcPts val="0"/>
              </a:spcBef>
              <a:spcAft>
                <a:spcPts val="800"/>
              </a:spcAft>
            </a:pPr>
            <a:r>
              <a:rPr sz="1550" b="1" i="0">
                <a:solidFill>
                  <a:srgbClr val="0B2545"/>
                </a:solidFill>
                <a:latin typeface="Segoe UI"/>
              </a:rPr>
              <a:t>It is not there yet</a:t>
            </a:r>
          </a:p>
          <a:p>
            <a:pPr algn="l">
              <a:lnSpc>
                <a:spcPct val="122000"/>
              </a:lnSpc>
              <a:spcBef>
                <a:spcPts val="0"/>
              </a:spcBef>
              <a:spcAft>
                <a:spcPts val="600"/>
              </a:spcAft>
            </a:pPr>
            <a:r>
              <a:rPr sz="1350" b="0" i="0">
                <a:solidFill>
                  <a:srgbClr val="12212F"/>
                </a:solidFill>
                <a:latin typeface="Segoe UI"/>
              </a:rPr>
              <a:t>Roughly 15% further to go.</a:t>
            </a:r>
          </a:p>
        </p:txBody>
      </p:sp>
      <p:sp>
        <p:nvSpPr>
          <p:cNvPr id="16" name="TextBox 15"/>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4EF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58368" y="420624"/>
            <a:ext cx="10881360" cy="914400"/>
          </a:xfrm>
          <a:prstGeom prst="rect">
            <a:avLst/>
          </a:prstGeom>
          <a:noFill/>
        </p:spPr>
        <p:txBody>
          <a:bodyPr wrap="square" lIns="0" tIns="0" rIns="0" bIns="0">
            <a:spAutoFit/>
          </a:bodyPr>
          <a:lstStyle/>
          <a:p>
            <a:pPr algn="l">
              <a:lnSpc>
                <a:spcPct val="105000"/>
              </a:lnSpc>
              <a:spcBef>
                <a:spcPts val="0"/>
              </a:spcBef>
              <a:spcAft>
                <a:spcPts val="0"/>
              </a:spcAft>
            </a:pPr>
            <a:r>
              <a:rPr sz="3400" b="1" i="0">
                <a:solidFill>
                  <a:srgbClr val="0B2545"/>
                </a:solidFill>
                <a:latin typeface="Segoe UI"/>
              </a:rPr>
              <a:t>How did Sheridan 6 irrigators conserve?</a:t>
            </a:r>
          </a:p>
        </p:txBody>
      </p:sp>
      <p:sp>
        <p:nvSpPr>
          <p:cNvPr id="4" name="Rectangle 3"/>
          <p:cNvSpPr/>
          <p:nvPr/>
        </p:nvSpPr>
        <p:spPr>
          <a:xfrm>
            <a:off x="685800" y="1024128"/>
            <a:ext cx="822960" cy="50292"/>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03_how_saved.png"/>
          <p:cNvPicPr>
            <a:picLocks noChangeAspect="1"/>
          </p:cNvPicPr>
          <p:nvPr/>
        </p:nvPicPr>
        <p:blipFill>
          <a:blip r:embed="rId2"/>
          <a:stretch>
            <a:fillRect/>
          </a:stretch>
        </p:blipFill>
        <p:spPr>
          <a:xfrm>
            <a:off x="685800" y="1828800"/>
            <a:ext cx="10835640" cy="2481965"/>
          </a:xfrm>
          <a:prstGeom prst="rect">
            <a:avLst/>
          </a:prstGeom>
        </p:spPr>
      </p:pic>
      <p:sp>
        <p:nvSpPr>
          <p:cNvPr id="6" name="Rectangle 5"/>
          <p:cNvSpPr/>
          <p:nvPr/>
        </p:nvSpPr>
        <p:spPr>
          <a:xfrm>
            <a:off x="685800" y="4005072"/>
            <a:ext cx="3401568" cy="225806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85800" y="4005072"/>
            <a:ext cx="3401568" cy="68580"/>
          </a:xfrm>
          <a:prstGeom prst="rect">
            <a:avLst/>
          </a:prstGeom>
          <a:solidFill>
            <a:srgbClr val="2E86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23544" y="4297680"/>
            <a:ext cx="2926080" cy="1727708"/>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Efficiency did the heavy lifting</a:t>
            </a:r>
          </a:p>
          <a:p>
            <a:pPr algn="l">
              <a:lnSpc>
                <a:spcPct val="122000"/>
              </a:lnSpc>
              <a:spcBef>
                <a:spcPts val="0"/>
              </a:spcBef>
              <a:spcAft>
                <a:spcPts val="600"/>
              </a:spcAft>
            </a:pPr>
            <a:r>
              <a:rPr sz="1450" b="0" i="0">
                <a:solidFill>
                  <a:srgbClr val="12212F"/>
                </a:solidFill>
                <a:latin typeface="Segoe UI"/>
              </a:rPr>
              <a:t>Soil-moisture monitoring, scheduling, deficit irrigation.</a:t>
            </a:r>
          </a:p>
          <a:p>
            <a:pPr algn="l">
              <a:lnSpc>
                <a:spcPct val="122000"/>
              </a:lnSpc>
              <a:spcBef>
                <a:spcPts val="0"/>
              </a:spcBef>
              <a:spcAft>
                <a:spcPts val="600"/>
              </a:spcAft>
            </a:pPr>
            <a:r>
              <a:rPr sz="1450" b="0" i="0">
                <a:solidFill>
                  <a:srgbClr val="12212F"/>
                </a:solidFill>
                <a:latin typeface="Segoe UI"/>
              </a:rPr>
              <a:t>Lower seed density to hold yield.</a:t>
            </a:r>
          </a:p>
        </p:txBody>
      </p:sp>
      <p:sp>
        <p:nvSpPr>
          <p:cNvPr id="9" name="Rectangle 8"/>
          <p:cNvSpPr/>
          <p:nvPr/>
        </p:nvSpPr>
        <p:spPr>
          <a:xfrm>
            <a:off x="4398264" y="4005072"/>
            <a:ext cx="3401568" cy="225806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4398264" y="4005072"/>
            <a:ext cx="3401568" cy="68580"/>
          </a:xfrm>
          <a:prstGeom prst="rect">
            <a:avLst/>
          </a:prstGeom>
          <a:solidFill>
            <a:srgbClr val="E9B4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636008" y="4297680"/>
            <a:ext cx="2926080" cy="1727708"/>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Crop mix moved at the margin</a:t>
            </a:r>
          </a:p>
          <a:p>
            <a:pPr algn="l">
              <a:lnSpc>
                <a:spcPct val="122000"/>
              </a:lnSpc>
              <a:spcBef>
                <a:spcPts val="0"/>
              </a:spcBef>
              <a:spcAft>
                <a:spcPts val="600"/>
              </a:spcAft>
            </a:pPr>
            <a:r>
              <a:rPr sz="1450" b="0" i="0">
                <a:solidFill>
                  <a:srgbClr val="12212F"/>
                </a:solidFill>
                <a:latin typeface="Segoe UI"/>
              </a:rPr>
              <a:t>Some corn acres to sorghum and wheat.</a:t>
            </a:r>
          </a:p>
          <a:p>
            <a:pPr algn="l">
              <a:lnSpc>
                <a:spcPct val="122000"/>
              </a:lnSpc>
              <a:spcBef>
                <a:spcPts val="0"/>
              </a:spcBef>
              <a:spcAft>
                <a:spcPts val="600"/>
              </a:spcAft>
            </a:pPr>
            <a:r>
              <a:rPr sz="1450" b="0" i="0">
                <a:solidFill>
                  <a:srgbClr val="12212F"/>
                </a:solidFill>
                <a:latin typeface="Segoe UI"/>
              </a:rPr>
              <a:t>Corn stayed dominant.</a:t>
            </a:r>
          </a:p>
        </p:txBody>
      </p:sp>
      <p:sp>
        <p:nvSpPr>
          <p:cNvPr id="12" name="Rectangle 11"/>
          <p:cNvSpPr/>
          <p:nvPr/>
        </p:nvSpPr>
        <p:spPr>
          <a:xfrm>
            <a:off x="8110728" y="4005072"/>
            <a:ext cx="3401568" cy="2258060"/>
          </a:xfrm>
          <a:prstGeom prst="rect">
            <a:avLst/>
          </a:prstGeom>
          <a:solidFill>
            <a:srgbClr val="FFFFFF"/>
          </a:solidFill>
          <a:ln w="12700">
            <a:solidFill>
              <a:srgbClr val="E4DDC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8110728" y="4005072"/>
            <a:ext cx="3401568" cy="68580"/>
          </a:xfrm>
          <a:prstGeom prst="rect">
            <a:avLst/>
          </a:prstGeom>
          <a:solidFill>
            <a:srgbClr val="7A879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348472" y="4297680"/>
            <a:ext cx="2926080" cy="1727708"/>
          </a:xfrm>
          <a:prstGeom prst="rect">
            <a:avLst/>
          </a:prstGeom>
          <a:noFill/>
        </p:spPr>
        <p:txBody>
          <a:bodyPr wrap="square" lIns="0" tIns="0" rIns="0" bIns="0">
            <a:spAutoFit/>
          </a:bodyPr>
          <a:lstStyle/>
          <a:p>
            <a:pPr algn="l">
              <a:lnSpc>
                <a:spcPct val="112000"/>
              </a:lnSpc>
              <a:spcBef>
                <a:spcPts val="0"/>
              </a:spcBef>
              <a:spcAft>
                <a:spcPts val="800"/>
              </a:spcAft>
            </a:pPr>
            <a:r>
              <a:rPr sz="1700" b="1" i="0">
                <a:solidFill>
                  <a:srgbClr val="0B2545"/>
                </a:solidFill>
                <a:latin typeface="Segoe UI"/>
              </a:rPr>
              <a:t>Fallowing was the last resort</a:t>
            </a:r>
          </a:p>
          <a:p>
            <a:pPr algn="l">
              <a:lnSpc>
                <a:spcPct val="122000"/>
              </a:lnSpc>
              <a:spcBef>
                <a:spcPts val="0"/>
              </a:spcBef>
              <a:spcAft>
                <a:spcPts val="600"/>
              </a:spcAft>
            </a:pPr>
            <a:r>
              <a:rPr sz="1450" b="0" i="0">
                <a:solidFill>
                  <a:srgbClr val="12212F"/>
                </a:solidFill>
                <a:latin typeface="Segoe UI"/>
              </a:rPr>
              <a:t>Only 9% came from irrigating fewer acres.</a:t>
            </a:r>
          </a:p>
          <a:p>
            <a:pPr algn="l">
              <a:lnSpc>
                <a:spcPct val="122000"/>
              </a:lnSpc>
              <a:spcBef>
                <a:spcPts val="0"/>
              </a:spcBef>
              <a:spcAft>
                <a:spcPts val="600"/>
              </a:spcAft>
            </a:pPr>
            <a:r>
              <a:rPr sz="1450" b="0" i="0">
                <a:solidFill>
                  <a:srgbClr val="12212F"/>
                </a:solidFill>
                <a:latin typeface="Segoe UI"/>
              </a:rPr>
              <a:t>The fear was “dry up the farm.” That is not what happened.</a:t>
            </a:r>
          </a:p>
        </p:txBody>
      </p:sp>
      <p:sp>
        <p:nvSpPr>
          <p:cNvPr id="15" name="TextBox 14"/>
          <p:cNvSpPr txBox="1"/>
          <p:nvPr/>
        </p:nvSpPr>
        <p:spPr>
          <a:xfrm>
            <a:off x="685800" y="6400800"/>
            <a:ext cx="10835640" cy="310896"/>
          </a:xfrm>
          <a:prstGeom prst="rect">
            <a:avLst/>
          </a:prstGeom>
          <a:noFill/>
        </p:spPr>
        <p:txBody>
          <a:bodyPr wrap="square" lIns="0" tIns="0" rIns="0" bIns="0">
            <a:spAutoFit/>
          </a:bodyPr>
          <a:lstStyle/>
          <a:p>
            <a:pPr algn="l">
              <a:lnSpc>
                <a:spcPct val="115000"/>
              </a:lnSpc>
              <a:spcBef>
                <a:spcPts val="0"/>
              </a:spcBef>
              <a:spcAft>
                <a:spcPts val="0"/>
              </a:spcAft>
            </a:pPr>
            <a:r>
              <a:rPr sz="1100" b="0" i="0">
                <a:solidFill>
                  <a:srgbClr val="7A8794"/>
                </a:solidFill>
                <a:latin typeface="Segoe UI"/>
              </a:rPr>
              <a:t>Source: Orduña Alegría et al. (2024), Nature Sustainability.</a:t>
            </a:r>
          </a:p>
        </p:txBody>
      </p:sp>
      <p:sp>
        <p:nvSpPr>
          <p:cNvPr id="16" name="TextBox 15"/>
          <p:cNvSpPr txBox="1"/>
          <p:nvPr/>
        </p:nvSpPr>
        <p:spPr>
          <a:xfrm>
            <a:off x="11292840" y="6400800"/>
            <a:ext cx="502920" cy="292608"/>
          </a:xfrm>
          <a:prstGeom prst="rect">
            <a:avLst/>
          </a:prstGeom>
          <a:noFill/>
        </p:spPr>
        <p:txBody>
          <a:bodyPr wrap="square" lIns="0" tIns="0" rIns="0" bIns="0">
            <a:spAutoFit/>
          </a:bodyPr>
          <a:lstStyle/>
          <a:p>
            <a:pPr algn="r">
              <a:lnSpc>
                <a:spcPct val="120000"/>
              </a:lnSpc>
              <a:spcBef>
                <a:spcPts val="0"/>
              </a:spcBef>
              <a:spcAft>
                <a:spcPts val="0"/>
              </a:spcAft>
            </a:pPr>
            <a:r>
              <a:rPr sz="1150" b="0" i="0">
                <a:solidFill>
                  <a:srgbClr val="7A8794"/>
                </a:solidFill>
                <a:latin typeface="Segoe UI"/>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2782</Words>
  <Application>Microsoft Office PowerPoint</Application>
  <PresentationFormat>Widescreen</PresentationFormat>
  <Paragraphs>254</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Calibri</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2026-08-24T14:01:49Z</dcterms:created>
  <dcterms:modified xsi:type="dcterms:W3CDTF">2026-08-24T14:03:47Z</dcterms:modified>
  <cp:category/>
</cp:coreProperties>
</file>