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8" r:id="rId3"/>
    <p:sldId id="280" r:id="rId4"/>
    <p:sldId id="277" r:id="rId5"/>
    <p:sldId id="293" r:id="rId6"/>
    <p:sldId id="279" r:id="rId7"/>
    <p:sldId id="261" r:id="rId8"/>
    <p:sldId id="275" r:id="rId9"/>
    <p:sldId id="272" r:id="rId10"/>
    <p:sldId id="273" r:id="rId11"/>
    <p:sldId id="274" r:id="rId12"/>
    <p:sldId id="257" r:id="rId13"/>
    <p:sldId id="294" r:id="rId14"/>
    <p:sldId id="295" r:id="rId15"/>
    <p:sldId id="289" r:id="rId16"/>
    <p:sldId id="298" r:id="rId17"/>
    <p:sldId id="262" r:id="rId18"/>
    <p:sldId id="300" r:id="rId19"/>
    <p:sldId id="299" r:id="rId20"/>
    <p:sldId id="281" r:id="rId21"/>
    <p:sldId id="290" r:id="rId22"/>
    <p:sldId id="268"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Hendricks" initials="NH" lastIdx="0" clrIdx="0">
    <p:extLst>
      <p:ext uri="{19B8F6BF-5375-455C-9EA6-DF929625EA0E}">
        <p15:presenceInfo xmlns:p15="http://schemas.microsoft.com/office/powerpoint/2012/main" userId="380b1feb5f8e1f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563C1"/>
    <a:srgbClr val="D9D9D9"/>
    <a:srgbClr val="9966FF"/>
    <a:srgbClr val="333399"/>
    <a:srgbClr val="00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91" autoAdjust="0"/>
  </p:normalViewPr>
  <p:slideViewPr>
    <p:cSldViewPr snapToGrid="0">
      <p:cViewPr varScale="1">
        <p:scale>
          <a:sx n="82" d="100"/>
          <a:sy n="82" d="100"/>
        </p:scale>
        <p:origin x="67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3C3BC-C48F-44C2-BC3C-F7FB63692DE0}"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E56F9-DEE1-4D3F-9B1E-B87DEF165543}" type="slidenum">
              <a:rPr lang="en-US" smtClean="0"/>
              <a:t>‹#›</a:t>
            </a:fld>
            <a:endParaRPr lang="en-US"/>
          </a:p>
        </p:txBody>
      </p:sp>
    </p:spTree>
    <p:extLst>
      <p:ext uri="{BB962C8B-B14F-4D97-AF65-F5344CB8AC3E}">
        <p14:creationId xmlns:p14="http://schemas.microsoft.com/office/powerpoint/2010/main" val="422761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https://www.bloomberg.com/news/features/2021-08-04/africa-s-climate-data-has-gaps-can-old-books-help</a:t>
            </a:r>
          </a:p>
        </p:txBody>
      </p:sp>
      <p:sp>
        <p:nvSpPr>
          <p:cNvPr id="4" name="Slide Number Placeholder 3"/>
          <p:cNvSpPr>
            <a:spLocks noGrp="1"/>
          </p:cNvSpPr>
          <p:nvPr>
            <p:ph type="sldNum" sz="quarter" idx="5"/>
          </p:nvPr>
        </p:nvSpPr>
        <p:spPr/>
        <p:txBody>
          <a:bodyPr/>
          <a:lstStyle/>
          <a:p>
            <a:fld id="{32FE56F9-DEE1-4D3F-9B1E-B87DEF165543}" type="slidenum">
              <a:rPr lang="en-US" smtClean="0"/>
              <a:t>3</a:t>
            </a:fld>
            <a:endParaRPr lang="en-US"/>
          </a:p>
        </p:txBody>
      </p:sp>
    </p:spTree>
    <p:extLst>
      <p:ext uri="{BB962C8B-B14F-4D97-AF65-F5344CB8AC3E}">
        <p14:creationId xmlns:p14="http://schemas.microsoft.com/office/powerpoint/2010/main" val="196171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https://www.bloomberg.com/news/features/2021-08-04/africa-s-climate-data-has-gaps-can-old-books-help</a:t>
            </a:r>
          </a:p>
          <a:p>
            <a:r>
              <a:rPr lang="en-US" dirty="0"/>
              <a:t>https://www.wsj.com/articles/carbon-credit-surplus-could-soon-turn-to-shortage-11663968204</a:t>
            </a:r>
          </a:p>
        </p:txBody>
      </p:sp>
      <p:sp>
        <p:nvSpPr>
          <p:cNvPr id="4" name="Slide Number Placeholder 3"/>
          <p:cNvSpPr>
            <a:spLocks noGrp="1"/>
          </p:cNvSpPr>
          <p:nvPr>
            <p:ph type="sldNum" sz="quarter" idx="5"/>
          </p:nvPr>
        </p:nvSpPr>
        <p:spPr/>
        <p:txBody>
          <a:bodyPr/>
          <a:lstStyle/>
          <a:p>
            <a:fld id="{32FE56F9-DEE1-4D3F-9B1E-B87DEF165543}" type="slidenum">
              <a:rPr lang="en-US" smtClean="0"/>
              <a:t>6</a:t>
            </a:fld>
            <a:endParaRPr lang="en-US"/>
          </a:p>
        </p:txBody>
      </p:sp>
    </p:spTree>
    <p:extLst>
      <p:ext uri="{BB962C8B-B14F-4D97-AF65-F5344CB8AC3E}">
        <p14:creationId xmlns:p14="http://schemas.microsoft.com/office/powerpoint/2010/main" val="231402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tC</a:t>
            </a:r>
            <a:r>
              <a:rPr lang="en-US" dirty="0"/>
              <a:t>/hectare per year no-till results from </a:t>
            </a:r>
            <a:r>
              <a:rPr lang="en-US" b="0" i="0" dirty="0">
                <a:solidFill>
                  <a:srgbClr val="222222"/>
                </a:solidFill>
                <a:effectLst/>
                <a:latin typeface="-apple-system"/>
              </a:rPr>
              <a:t>Ogle, S.M., </a:t>
            </a:r>
            <a:r>
              <a:rPr lang="en-US" b="0" i="0" dirty="0" err="1">
                <a:solidFill>
                  <a:srgbClr val="222222"/>
                </a:solidFill>
                <a:effectLst/>
                <a:latin typeface="-apple-system"/>
              </a:rPr>
              <a:t>Alsaker</a:t>
            </a:r>
            <a:r>
              <a:rPr lang="en-US" b="0" i="0" dirty="0">
                <a:solidFill>
                  <a:srgbClr val="222222"/>
                </a:solidFill>
                <a:effectLst/>
                <a:latin typeface="-apple-system"/>
              </a:rPr>
              <a:t>, C., </a:t>
            </a:r>
            <a:r>
              <a:rPr lang="en-US" b="0" i="0" dirty="0" err="1">
                <a:solidFill>
                  <a:srgbClr val="222222"/>
                </a:solidFill>
                <a:effectLst/>
                <a:latin typeface="-apple-system"/>
              </a:rPr>
              <a:t>Baldock</a:t>
            </a:r>
            <a:r>
              <a:rPr lang="en-US" b="0" i="0" dirty="0">
                <a:solidFill>
                  <a:srgbClr val="222222"/>
                </a:solidFill>
                <a:effectLst/>
                <a:latin typeface="-apple-system"/>
              </a:rPr>
              <a:t>, J. </a:t>
            </a:r>
            <a:r>
              <a:rPr lang="en-US" b="0" i="1" dirty="0">
                <a:solidFill>
                  <a:srgbClr val="222222"/>
                </a:solidFill>
                <a:effectLst/>
                <a:latin typeface="-apple-system"/>
              </a:rPr>
              <a:t>et al.</a:t>
            </a:r>
            <a:r>
              <a:rPr lang="en-US" b="0" i="0" dirty="0">
                <a:solidFill>
                  <a:srgbClr val="222222"/>
                </a:solidFill>
                <a:effectLst/>
                <a:latin typeface="-apple-system"/>
              </a:rPr>
              <a:t> Climate and Soil Characteristics Determine Where No-Till Management Can Store Carbon in Soils and Mitigate Greenhouse Gas Emissions. </a:t>
            </a:r>
            <a:r>
              <a:rPr lang="en-US" b="0" i="1" dirty="0">
                <a:solidFill>
                  <a:srgbClr val="222222"/>
                </a:solidFill>
                <a:effectLst/>
                <a:latin typeface="-apple-system"/>
              </a:rPr>
              <a:t>Sci Rep</a:t>
            </a:r>
            <a:r>
              <a:rPr lang="en-US" b="0" i="0" dirty="0">
                <a:solidFill>
                  <a:srgbClr val="222222"/>
                </a:solidFill>
                <a:effectLst/>
                <a:latin typeface="-apple-system"/>
              </a:rPr>
              <a:t> </a:t>
            </a:r>
            <a:r>
              <a:rPr lang="en-US" b="1" i="0" dirty="0">
                <a:solidFill>
                  <a:srgbClr val="222222"/>
                </a:solidFill>
                <a:effectLst/>
                <a:latin typeface="-apple-system"/>
              </a:rPr>
              <a:t>9, </a:t>
            </a:r>
            <a:r>
              <a:rPr lang="en-US" b="0" i="0" dirty="0">
                <a:solidFill>
                  <a:srgbClr val="222222"/>
                </a:solidFill>
                <a:effectLst/>
                <a:latin typeface="-apple-system"/>
              </a:rPr>
              <a:t>11665 (2019). https://doi.org/10.1038/s41598-019-47861-7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Cover crop in no-till results from </a:t>
            </a:r>
            <a:r>
              <a:rPr lang="en-US" dirty="0"/>
              <a:t>Blanco-</a:t>
            </a:r>
            <a:r>
              <a:rPr lang="en-US" dirty="0" err="1"/>
              <a:t>Canqui</a:t>
            </a:r>
            <a:r>
              <a:rPr lang="en-US" dirty="0"/>
              <a:t>, H., M.M. </a:t>
            </a:r>
            <a:r>
              <a:rPr lang="en-US" dirty="0" err="1"/>
              <a:t>Mikha</a:t>
            </a:r>
            <a:r>
              <a:rPr lang="en-US" dirty="0"/>
              <a:t>, D.R. Presley, and M.M. Claassen. 2011. Addition of cover crops enhances no-till potential for improving soil physical properties. Soil Sci. Soc. Am. J. 75:1471– 1482. doi:10.2136/sssaj2010.0430</a:t>
            </a:r>
            <a:endParaRPr lang="en-US" b="0" i="0"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32FE56F9-DEE1-4D3F-9B1E-B87DEF165543}" type="slidenum">
              <a:rPr lang="en-US" smtClean="0"/>
              <a:t>12</a:t>
            </a:fld>
            <a:endParaRPr lang="en-US"/>
          </a:p>
        </p:txBody>
      </p:sp>
    </p:spTree>
    <p:extLst>
      <p:ext uri="{BB962C8B-B14F-4D97-AF65-F5344CB8AC3E}">
        <p14:creationId xmlns:p14="http://schemas.microsoft.com/office/powerpoint/2010/main" val="144594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E56F9-DEE1-4D3F-9B1E-B87DEF165543}" type="slidenum">
              <a:rPr lang="en-US" smtClean="0"/>
              <a:t>13</a:t>
            </a:fld>
            <a:endParaRPr lang="en-US"/>
          </a:p>
        </p:txBody>
      </p:sp>
    </p:spTree>
    <p:extLst>
      <p:ext uri="{BB962C8B-B14F-4D97-AF65-F5344CB8AC3E}">
        <p14:creationId xmlns:p14="http://schemas.microsoft.com/office/powerpoint/2010/main" val="407896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E56F9-DEE1-4D3F-9B1E-B87DEF165543}" type="slidenum">
              <a:rPr lang="en-US" smtClean="0"/>
              <a:t>14</a:t>
            </a:fld>
            <a:endParaRPr lang="en-US"/>
          </a:p>
        </p:txBody>
      </p:sp>
    </p:spTree>
    <p:extLst>
      <p:ext uri="{BB962C8B-B14F-4D97-AF65-F5344CB8AC3E}">
        <p14:creationId xmlns:p14="http://schemas.microsoft.com/office/powerpoint/2010/main" val="421162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COMET Planner tool and averages estimates for two scenarios:</a:t>
            </a:r>
          </a:p>
          <a:p>
            <a:pPr marL="342900" indent="-342900">
              <a:buFont typeface="+mj-lt"/>
              <a:buAutoNum type="arabicPeriod"/>
            </a:pPr>
            <a:r>
              <a:rPr lang="en-US" dirty="0"/>
              <a:t>Add Legume Seasonal Cover Crop (with 50% Fertilizer N Reduction) to Non-Irrigated Cropland</a:t>
            </a:r>
          </a:p>
          <a:p>
            <a:pPr marL="342900" indent="-342900">
              <a:buFont typeface="+mj-lt"/>
              <a:buAutoNum type="arabicPeriod"/>
            </a:pPr>
            <a:r>
              <a:rPr lang="en-US" dirty="0"/>
              <a:t>Add Non-Legume Seasonal Cover Crop (with 25% Fertilizer N Reduction) to Non-Irrigated Cropland</a:t>
            </a:r>
          </a:p>
        </p:txBody>
      </p:sp>
      <p:sp>
        <p:nvSpPr>
          <p:cNvPr id="4" name="Slide Number Placeholder 3"/>
          <p:cNvSpPr>
            <a:spLocks noGrp="1"/>
          </p:cNvSpPr>
          <p:nvPr>
            <p:ph type="sldNum" sz="quarter" idx="5"/>
          </p:nvPr>
        </p:nvSpPr>
        <p:spPr/>
        <p:txBody>
          <a:bodyPr/>
          <a:lstStyle/>
          <a:p>
            <a:fld id="{32FE56F9-DEE1-4D3F-9B1E-B87DEF165543}" type="slidenum">
              <a:rPr lang="en-US" smtClean="0"/>
              <a:t>15</a:t>
            </a:fld>
            <a:endParaRPr lang="en-US"/>
          </a:p>
        </p:txBody>
      </p:sp>
    </p:spTree>
    <p:extLst>
      <p:ext uri="{BB962C8B-B14F-4D97-AF65-F5344CB8AC3E}">
        <p14:creationId xmlns:p14="http://schemas.microsoft.com/office/powerpoint/2010/main" val="276153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E56F9-DEE1-4D3F-9B1E-B87DEF165543}" type="slidenum">
              <a:rPr lang="en-US" smtClean="0"/>
              <a:t>17</a:t>
            </a:fld>
            <a:endParaRPr lang="en-US"/>
          </a:p>
        </p:txBody>
      </p:sp>
    </p:spTree>
    <p:extLst>
      <p:ext uri="{BB962C8B-B14F-4D97-AF65-F5344CB8AC3E}">
        <p14:creationId xmlns:p14="http://schemas.microsoft.com/office/powerpoint/2010/main" val="172362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E56F9-DEE1-4D3F-9B1E-B87DEF165543}" type="slidenum">
              <a:rPr lang="en-US" smtClean="0"/>
              <a:t>18</a:t>
            </a:fld>
            <a:endParaRPr lang="en-US"/>
          </a:p>
        </p:txBody>
      </p:sp>
    </p:spTree>
    <p:extLst>
      <p:ext uri="{BB962C8B-B14F-4D97-AF65-F5344CB8AC3E}">
        <p14:creationId xmlns:p14="http://schemas.microsoft.com/office/powerpoint/2010/main" val="316652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E56F9-DEE1-4D3F-9B1E-B87DEF165543}" type="slidenum">
              <a:rPr lang="en-US" smtClean="0"/>
              <a:t>19</a:t>
            </a:fld>
            <a:endParaRPr lang="en-US"/>
          </a:p>
        </p:txBody>
      </p:sp>
    </p:spTree>
    <p:extLst>
      <p:ext uri="{BB962C8B-B14F-4D97-AF65-F5344CB8AC3E}">
        <p14:creationId xmlns:p14="http://schemas.microsoft.com/office/powerpoint/2010/main" val="146961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CF194-BDE7-4313-94B6-1F7C162D82F8}" type="slidenum">
              <a:rPr lang="en-US" smtClean="0"/>
              <a:t>‹#›</a:t>
            </a:fld>
            <a:endParaRPr lang="en-US"/>
          </a:p>
        </p:txBody>
      </p:sp>
    </p:spTree>
    <p:extLst>
      <p:ext uri="{BB962C8B-B14F-4D97-AF65-F5344CB8AC3E}">
        <p14:creationId xmlns:p14="http://schemas.microsoft.com/office/powerpoint/2010/main" val="233153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CF194-BDE7-4313-94B6-1F7C162D82F8}" type="slidenum">
              <a:rPr lang="en-US" smtClean="0"/>
              <a:t>‹#›</a:t>
            </a:fld>
            <a:endParaRPr lang="en-US"/>
          </a:p>
        </p:txBody>
      </p:sp>
      <p:sp>
        <p:nvSpPr>
          <p:cNvPr id="7" name="Rectangle 6"/>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36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CF194-BDE7-4313-94B6-1F7C162D82F8}" type="slidenum">
              <a:rPr lang="en-US" smtClean="0"/>
              <a:t>‹#›</a:t>
            </a:fld>
            <a:endParaRPr lang="en-US"/>
          </a:p>
        </p:txBody>
      </p:sp>
      <p:sp>
        <p:nvSpPr>
          <p:cNvPr id="7" name="Rectangle 6"/>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54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5" name="Footer Placeholder 4"/>
          <p:cNvSpPr>
            <a:spLocks noGrp="1"/>
          </p:cNvSpPr>
          <p:nvPr>
            <p:ph type="ftr" sz="quarter" idx="11"/>
          </p:nvPr>
        </p:nvSpPr>
        <p:spPr/>
        <p:txBody>
          <a:bodyPr/>
          <a:lstStyle>
            <a:lvl1pPr>
              <a:defRPr sz="1600"/>
            </a:lvl1pPr>
          </a:lstStyle>
          <a:p>
            <a:endParaRPr lang="en-US"/>
          </a:p>
        </p:txBody>
      </p:sp>
      <p:sp>
        <p:nvSpPr>
          <p:cNvPr id="6" name="Slide Number Placeholder 5"/>
          <p:cNvSpPr>
            <a:spLocks noGrp="1"/>
          </p:cNvSpPr>
          <p:nvPr>
            <p:ph type="sldNum" sz="quarter" idx="12"/>
          </p:nvPr>
        </p:nvSpPr>
        <p:spPr/>
        <p:txBody>
          <a:bodyPr/>
          <a:lstStyle/>
          <a:p>
            <a:fld id="{531CF194-BDE7-4313-94B6-1F7C162D82F8}" type="slidenum">
              <a:rPr lang="en-US" smtClean="0"/>
              <a:t>‹#›</a:t>
            </a:fld>
            <a:endParaRPr lang="en-US"/>
          </a:p>
        </p:txBody>
      </p:sp>
      <p:sp>
        <p:nvSpPr>
          <p:cNvPr id="7" name="Rectangle 6"/>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03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5" name="Footer Placeholder 4"/>
          <p:cNvSpPr>
            <a:spLocks noGrp="1"/>
          </p:cNvSpPr>
          <p:nvPr>
            <p:ph type="ftr" sz="quarter" idx="11"/>
          </p:nvPr>
        </p:nvSpPr>
        <p:spPr/>
        <p:txBody>
          <a:bodyPr/>
          <a:lstStyle>
            <a:lvl1pPr>
              <a:defRPr sz="1600"/>
            </a:lvl1pPr>
          </a:lstStyle>
          <a:p>
            <a:endParaRPr lang="en-US"/>
          </a:p>
        </p:txBody>
      </p:sp>
      <p:sp>
        <p:nvSpPr>
          <p:cNvPr id="6" name="Slide Number Placeholder 5"/>
          <p:cNvSpPr>
            <a:spLocks noGrp="1"/>
          </p:cNvSpPr>
          <p:nvPr>
            <p:ph type="sldNum" sz="quarter" idx="12"/>
          </p:nvPr>
        </p:nvSpPr>
        <p:spPr/>
        <p:txBody>
          <a:bodyPr/>
          <a:lstStyle/>
          <a:p>
            <a:fld id="{531CF194-BDE7-4313-94B6-1F7C162D82F8}" type="slidenum">
              <a:rPr lang="en-US" smtClean="0"/>
              <a:t>‹#›</a:t>
            </a:fld>
            <a:endParaRPr lang="en-US"/>
          </a:p>
        </p:txBody>
      </p:sp>
      <p:sp>
        <p:nvSpPr>
          <p:cNvPr id="7" name="Rectangle 6"/>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07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CF194-BDE7-4313-94B6-1F7C162D82F8}" type="slidenum">
              <a:rPr lang="en-US" smtClean="0"/>
              <a:t>‹#›</a:t>
            </a:fld>
            <a:endParaRPr lang="en-US"/>
          </a:p>
        </p:txBody>
      </p:sp>
      <p:sp>
        <p:nvSpPr>
          <p:cNvPr id="8" name="Rectangle 7"/>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25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CF194-BDE7-4313-94B6-1F7C162D82F8}" type="slidenum">
              <a:rPr lang="en-US" smtClean="0"/>
              <a:t>‹#›</a:t>
            </a:fld>
            <a:endParaRPr lang="en-US"/>
          </a:p>
        </p:txBody>
      </p:sp>
      <p:sp>
        <p:nvSpPr>
          <p:cNvPr id="10" name="Rectangle 9"/>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30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4" name="Footer Placeholder 3"/>
          <p:cNvSpPr>
            <a:spLocks noGrp="1"/>
          </p:cNvSpPr>
          <p:nvPr>
            <p:ph type="ftr" sz="quarter" idx="11"/>
          </p:nvPr>
        </p:nvSpPr>
        <p:spPr/>
        <p:txBody>
          <a:bodyPr/>
          <a:lstStyle>
            <a:lvl1pPr>
              <a:defRPr sz="1600"/>
            </a:lvl1pPr>
          </a:lstStyle>
          <a:p>
            <a:endParaRPr lang="en-US"/>
          </a:p>
        </p:txBody>
      </p:sp>
      <p:sp>
        <p:nvSpPr>
          <p:cNvPr id="5" name="Slide Number Placeholder 4"/>
          <p:cNvSpPr>
            <a:spLocks noGrp="1"/>
          </p:cNvSpPr>
          <p:nvPr>
            <p:ph type="sldNum" sz="quarter" idx="12"/>
          </p:nvPr>
        </p:nvSpPr>
        <p:spPr/>
        <p:txBody>
          <a:bodyPr/>
          <a:lstStyle/>
          <a:p>
            <a:fld id="{531CF194-BDE7-4313-94B6-1F7C162D82F8}" type="slidenum">
              <a:rPr lang="en-US" smtClean="0"/>
              <a:t>‹#›</a:t>
            </a:fld>
            <a:endParaRPr lang="en-US"/>
          </a:p>
        </p:txBody>
      </p:sp>
      <p:sp>
        <p:nvSpPr>
          <p:cNvPr id="6" name="Rectangle 5"/>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6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3" name="Footer Placeholder 2"/>
          <p:cNvSpPr>
            <a:spLocks noGrp="1"/>
          </p:cNvSpPr>
          <p:nvPr>
            <p:ph type="ftr" sz="quarter" idx="11"/>
          </p:nvPr>
        </p:nvSpPr>
        <p:spPr/>
        <p:txBody>
          <a:bodyPr/>
          <a:lstStyle>
            <a:lvl1pPr>
              <a:defRPr sz="1600"/>
            </a:lvl1pPr>
          </a:lstStyle>
          <a:p>
            <a:endParaRPr lang="en-US"/>
          </a:p>
        </p:txBody>
      </p:sp>
      <p:sp>
        <p:nvSpPr>
          <p:cNvPr id="4" name="Slide Number Placeholder 3"/>
          <p:cNvSpPr>
            <a:spLocks noGrp="1"/>
          </p:cNvSpPr>
          <p:nvPr>
            <p:ph type="sldNum" sz="quarter" idx="12"/>
          </p:nvPr>
        </p:nvSpPr>
        <p:spPr/>
        <p:txBody>
          <a:bodyPr/>
          <a:lstStyle/>
          <a:p>
            <a:fld id="{531CF194-BDE7-4313-94B6-1F7C162D82F8}" type="slidenum">
              <a:rPr lang="en-US" smtClean="0"/>
              <a:t>‹#›</a:t>
            </a:fld>
            <a:endParaRPr lang="en-US"/>
          </a:p>
        </p:txBody>
      </p:sp>
    </p:spTree>
    <p:extLst>
      <p:ext uri="{BB962C8B-B14F-4D97-AF65-F5344CB8AC3E}">
        <p14:creationId xmlns:p14="http://schemas.microsoft.com/office/powerpoint/2010/main" val="149149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CF194-BDE7-4313-94B6-1F7C162D82F8}" type="slidenum">
              <a:rPr lang="en-US" smtClean="0"/>
              <a:t>‹#›</a:t>
            </a:fld>
            <a:endParaRPr lang="en-US"/>
          </a:p>
        </p:txBody>
      </p:sp>
      <p:sp>
        <p:nvSpPr>
          <p:cNvPr id="8" name="Rectangle 7"/>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20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32E4CB-514C-4647-BC06-708A9FC42F0F}"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CF194-BDE7-4313-94B6-1F7C162D82F8}" type="slidenum">
              <a:rPr lang="en-US" smtClean="0"/>
              <a:t>‹#›</a:t>
            </a:fld>
            <a:endParaRPr lang="en-US"/>
          </a:p>
        </p:txBody>
      </p:sp>
      <p:sp>
        <p:nvSpPr>
          <p:cNvPr id="8" name="Rectangle 7"/>
          <p:cNvSpPr/>
          <p:nvPr/>
        </p:nvSpPr>
        <p:spPr>
          <a:xfrm>
            <a:off x="0" y="0"/>
            <a:ext cx="12192000" cy="365125"/>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65125"/>
            <a:ext cx="12192000" cy="1349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74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69565"/>
            <a:ext cx="4114800" cy="365125"/>
          </a:xfrm>
          <a:prstGeom prst="rect">
            <a:avLst/>
          </a:prstGeom>
        </p:spPr>
        <p:txBody>
          <a:bodyPr vert="horz" lIns="91440" tIns="45720" rIns="91440" bIns="45720" rtlCol="0" anchor="ctr"/>
          <a:lstStyle>
            <a:lvl1pPr algn="l">
              <a:defRPr sz="1200">
                <a:solidFill>
                  <a:schemeClr val="tx1">
                    <a:tint val="75000"/>
                  </a:schemeClr>
                </a:solidFill>
                <a:latin typeface="Palatino Linotype" panose="02040502050505030304"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alatino Linotype" panose="02040502050505030304" pitchFamily="18" charset="0"/>
              </a:defRPr>
            </a:lvl1pPr>
          </a:lstStyle>
          <a:p>
            <a:fld id="{531CF194-BDE7-4313-94B6-1F7C162D82F8}" type="slidenum">
              <a:rPr lang="en-US" smtClean="0"/>
              <a:t>‹#›</a:t>
            </a:fld>
            <a:endParaRPr lang="en-US"/>
          </a:p>
        </p:txBody>
      </p:sp>
    </p:spTree>
    <p:extLst>
      <p:ext uri="{BB962C8B-B14F-4D97-AF65-F5344CB8AC3E}">
        <p14:creationId xmlns:p14="http://schemas.microsoft.com/office/powerpoint/2010/main" val="3428520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6.svg"/><Relationship Id="rId5" Type="http://schemas.openxmlformats.org/officeDocument/2006/relationships/image" Target="../media/image12.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4.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8.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blogs.microsoft.com/blog/2020/01/16/microsoft-will-be-carbon-negative-by-2030/" TargetMode="External"/><Relationship Id="rId3" Type="http://schemas.openxmlformats.org/officeDocument/2006/relationships/image" Target="../media/image6.jpeg"/><Relationship Id="rId7" Type="http://schemas.openxmlformats.org/officeDocument/2006/relationships/hyperlink" Target="https://www.pepsico.com/sustainability-report/climate" TargetMode="Externa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hyperlink" Target="https://www.cargill.com/sustainability/priorities/climate-chang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Carbon Credit Markets: Current Opportunities and Future Prospects</a:t>
            </a:r>
          </a:p>
        </p:txBody>
      </p:sp>
      <p:sp>
        <p:nvSpPr>
          <p:cNvPr id="3" name="Subtitle 2"/>
          <p:cNvSpPr>
            <a:spLocks noGrp="1"/>
          </p:cNvSpPr>
          <p:nvPr>
            <p:ph type="subTitle" idx="1"/>
          </p:nvPr>
        </p:nvSpPr>
        <p:spPr>
          <a:xfrm>
            <a:off x="1524000" y="4193627"/>
            <a:ext cx="9144000" cy="1589913"/>
          </a:xfrm>
        </p:spPr>
        <p:txBody>
          <a:bodyPr>
            <a:normAutofit/>
          </a:bodyPr>
          <a:lstStyle/>
          <a:p>
            <a:r>
              <a:rPr lang="en-US" dirty="0"/>
              <a:t>Micah Cameron-Harp and Dr. Nathan P. Hendricks</a:t>
            </a:r>
          </a:p>
          <a:p>
            <a:r>
              <a:rPr lang="en-US" dirty="0"/>
              <a:t>Department of Agricultural Economics</a:t>
            </a:r>
          </a:p>
          <a:p>
            <a:r>
              <a:rPr lang="en-US" dirty="0"/>
              <a:t>Kansas State University</a:t>
            </a:r>
          </a:p>
        </p:txBody>
      </p:sp>
      <p:pic>
        <p:nvPicPr>
          <p:cNvPr id="5" name="Picture 4" descr="A close up of a sign&#10;&#10;Description generated with very high confidence">
            <a:extLst>
              <a:ext uri="{FF2B5EF4-FFF2-40B4-BE49-F238E27FC236}">
                <a16:creationId xmlns:a16="http://schemas.microsoft.com/office/drawing/2014/main" id="{ACB8A73D-B5A7-4FEB-B03F-4F43485A4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855" y="6230443"/>
            <a:ext cx="4645572" cy="523183"/>
          </a:xfrm>
          <a:prstGeom prst="rect">
            <a:avLst/>
          </a:prstGeom>
        </p:spPr>
      </p:pic>
    </p:spTree>
    <p:extLst>
      <p:ext uri="{BB962C8B-B14F-4D97-AF65-F5344CB8AC3E}">
        <p14:creationId xmlns:p14="http://schemas.microsoft.com/office/powerpoint/2010/main" val="166410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4C59D-A86A-40FB-AF2B-F0AF24552222}"/>
              </a:ext>
            </a:extLst>
          </p:cNvPr>
          <p:cNvSpPr>
            <a:spLocks noGrp="1"/>
          </p:cNvSpPr>
          <p:nvPr>
            <p:ph type="title"/>
          </p:nvPr>
        </p:nvSpPr>
        <p:spPr>
          <a:xfrm>
            <a:off x="838200" y="524855"/>
            <a:ext cx="10515600" cy="1325563"/>
          </a:xfrm>
        </p:spPr>
        <p:txBody>
          <a:bodyPr/>
          <a:lstStyle/>
          <a:p>
            <a:r>
              <a:rPr lang="en-US" dirty="0"/>
              <a:t>What determines carbon credit quality?</a:t>
            </a:r>
          </a:p>
        </p:txBody>
      </p:sp>
      <p:sp>
        <p:nvSpPr>
          <p:cNvPr id="5" name="Content Placeholder 4">
            <a:extLst>
              <a:ext uri="{FF2B5EF4-FFF2-40B4-BE49-F238E27FC236}">
                <a16:creationId xmlns:a16="http://schemas.microsoft.com/office/drawing/2014/main" id="{7C6E76B7-EE26-4BB2-9566-7F74841C11A2}"/>
              </a:ext>
            </a:extLst>
          </p:cNvPr>
          <p:cNvSpPr>
            <a:spLocks noGrp="1"/>
          </p:cNvSpPr>
          <p:nvPr>
            <p:ph idx="1"/>
          </p:nvPr>
        </p:nvSpPr>
        <p:spPr>
          <a:xfrm>
            <a:off x="375213" y="2510400"/>
            <a:ext cx="3923816" cy="2248363"/>
          </a:xfrm>
        </p:spPr>
        <p:txBody>
          <a:bodyPr>
            <a:noAutofit/>
          </a:bodyPr>
          <a:lstStyle/>
          <a:p>
            <a:pPr marL="514350" indent="-514350">
              <a:buFont typeface="+mj-lt"/>
              <a:buAutoNum type="arabicPeriod"/>
            </a:pPr>
            <a:r>
              <a:rPr lang="en-US" sz="3400" dirty="0">
                <a:solidFill>
                  <a:schemeClr val="bg2">
                    <a:lumMod val="75000"/>
                  </a:schemeClr>
                </a:solidFill>
              </a:rPr>
              <a:t>Additionality</a:t>
            </a:r>
          </a:p>
          <a:p>
            <a:pPr marL="514350" indent="-514350">
              <a:buFont typeface="+mj-lt"/>
              <a:buAutoNum type="arabicPeriod"/>
            </a:pPr>
            <a:r>
              <a:rPr lang="en-US" sz="3400" dirty="0">
                <a:solidFill>
                  <a:schemeClr val="bg2">
                    <a:lumMod val="75000"/>
                  </a:schemeClr>
                </a:solidFill>
              </a:rPr>
              <a:t>Permanence</a:t>
            </a:r>
          </a:p>
          <a:p>
            <a:pPr marL="514350" indent="-514350">
              <a:buFont typeface="+mj-lt"/>
              <a:buAutoNum type="arabicPeriod"/>
            </a:pPr>
            <a:r>
              <a:rPr lang="en-US" sz="3400" dirty="0"/>
              <a:t>Leakage</a:t>
            </a:r>
          </a:p>
          <a:p>
            <a:pPr marL="514350" indent="-514350">
              <a:buFont typeface="+mj-lt"/>
              <a:buAutoNum type="arabicPeriod"/>
            </a:pPr>
            <a:r>
              <a:rPr lang="en-US" sz="3400" dirty="0">
                <a:solidFill>
                  <a:schemeClr val="bg2">
                    <a:lumMod val="75000"/>
                  </a:schemeClr>
                </a:solidFill>
              </a:rPr>
              <a:t>Uncertainty</a:t>
            </a:r>
          </a:p>
        </p:txBody>
      </p:sp>
      <p:pic>
        <p:nvPicPr>
          <p:cNvPr id="7" name="Graphic 6" descr="Tree Stump with solid fill">
            <a:extLst>
              <a:ext uri="{FF2B5EF4-FFF2-40B4-BE49-F238E27FC236}">
                <a16:creationId xmlns:a16="http://schemas.microsoft.com/office/drawing/2014/main" id="{CF0B5B74-499A-4B84-9F8E-201F997236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927" y="4562551"/>
            <a:ext cx="1676401" cy="1676401"/>
          </a:xfrm>
          <a:prstGeom prst="rect">
            <a:avLst/>
          </a:prstGeom>
        </p:spPr>
      </p:pic>
      <p:pic>
        <p:nvPicPr>
          <p:cNvPr id="9" name="Graphic 8" descr="Deciduous tree with solid fill">
            <a:extLst>
              <a:ext uri="{FF2B5EF4-FFF2-40B4-BE49-F238E27FC236}">
                <a16:creationId xmlns:a16="http://schemas.microsoft.com/office/drawing/2014/main" id="{A9504C09-8BC2-4FA4-95BA-3700F5DBB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4569" y="2018048"/>
            <a:ext cx="1888601" cy="1888601"/>
          </a:xfrm>
          <a:prstGeom prst="rect">
            <a:avLst/>
          </a:prstGeom>
        </p:spPr>
      </p:pic>
      <p:pic>
        <p:nvPicPr>
          <p:cNvPr id="3" name="Graphic 2" descr="Crops with solid fill">
            <a:extLst>
              <a:ext uri="{FF2B5EF4-FFF2-40B4-BE49-F238E27FC236}">
                <a16:creationId xmlns:a16="http://schemas.microsoft.com/office/drawing/2014/main" id="{86B53B6D-2492-4C33-A5B2-E013020269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0462" y="2058127"/>
            <a:ext cx="1792866" cy="1792866"/>
          </a:xfrm>
          <a:prstGeom prst="rect">
            <a:avLst/>
          </a:prstGeom>
        </p:spPr>
      </p:pic>
      <p:pic>
        <p:nvPicPr>
          <p:cNvPr id="10" name="Graphic 9" descr="Crops with solid fill">
            <a:extLst>
              <a:ext uri="{FF2B5EF4-FFF2-40B4-BE49-F238E27FC236}">
                <a16:creationId xmlns:a16="http://schemas.microsoft.com/office/drawing/2014/main" id="{E265E002-06A0-41DC-A946-990F68BA9B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2436" y="4504319"/>
            <a:ext cx="1792866" cy="1792866"/>
          </a:xfrm>
          <a:prstGeom prst="rect">
            <a:avLst/>
          </a:prstGeom>
        </p:spPr>
      </p:pic>
      <p:pic>
        <p:nvPicPr>
          <p:cNvPr id="6" name="Graphic 5" descr="North America with solid fill">
            <a:extLst>
              <a:ext uri="{FF2B5EF4-FFF2-40B4-BE49-F238E27FC236}">
                <a16:creationId xmlns:a16="http://schemas.microsoft.com/office/drawing/2014/main" id="{77B181E9-A20B-41BF-A953-152290D0D6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03040" y="1722059"/>
            <a:ext cx="2428239" cy="2428239"/>
          </a:xfrm>
          <a:prstGeom prst="rect">
            <a:avLst/>
          </a:prstGeom>
        </p:spPr>
      </p:pic>
      <p:pic>
        <p:nvPicPr>
          <p:cNvPr id="13" name="Graphic 12" descr="South America with solid fill">
            <a:extLst>
              <a:ext uri="{FF2B5EF4-FFF2-40B4-BE49-F238E27FC236}">
                <a16:creationId xmlns:a16="http://schemas.microsoft.com/office/drawing/2014/main" id="{FFB93EED-8D3D-4966-A60B-DE10674647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03040" y="4562551"/>
            <a:ext cx="2113280" cy="2113280"/>
          </a:xfrm>
          <a:prstGeom prst="rect">
            <a:avLst/>
          </a:prstGeom>
        </p:spPr>
      </p:pic>
      <p:pic>
        <p:nvPicPr>
          <p:cNvPr id="15" name="Graphic 14" descr="Arrow Right with solid fill">
            <a:extLst>
              <a:ext uri="{FF2B5EF4-FFF2-40B4-BE49-F238E27FC236}">
                <a16:creationId xmlns:a16="http://schemas.microsoft.com/office/drawing/2014/main" id="{7EDAFDCC-1DBD-4DF1-BEDE-07AA5CB269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1749" y="2514600"/>
            <a:ext cx="914400" cy="914400"/>
          </a:xfrm>
          <a:prstGeom prst="rect">
            <a:avLst/>
          </a:prstGeom>
        </p:spPr>
      </p:pic>
      <p:pic>
        <p:nvPicPr>
          <p:cNvPr id="16" name="Graphic 15" descr="Arrow Right with solid fill">
            <a:extLst>
              <a:ext uri="{FF2B5EF4-FFF2-40B4-BE49-F238E27FC236}">
                <a16:creationId xmlns:a16="http://schemas.microsoft.com/office/drawing/2014/main" id="{7F8C4FE6-1BE4-4C26-84E1-D34EE9EA93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1749" y="4943551"/>
            <a:ext cx="914400" cy="914400"/>
          </a:xfrm>
          <a:prstGeom prst="rect">
            <a:avLst/>
          </a:prstGeom>
        </p:spPr>
      </p:pic>
      <p:sp>
        <p:nvSpPr>
          <p:cNvPr id="17" name="Rectangle: Rounded Corners 16">
            <a:extLst>
              <a:ext uri="{FF2B5EF4-FFF2-40B4-BE49-F238E27FC236}">
                <a16:creationId xmlns:a16="http://schemas.microsoft.com/office/drawing/2014/main" id="{517A6CE9-17F9-41B0-851A-EA930C320EE5}"/>
              </a:ext>
            </a:extLst>
          </p:cNvPr>
          <p:cNvSpPr/>
          <p:nvPr/>
        </p:nvSpPr>
        <p:spPr>
          <a:xfrm>
            <a:off x="6837680" y="1940560"/>
            <a:ext cx="4897120" cy="218275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41351BB-5F6E-40F0-8780-FBBB31D9D405}"/>
              </a:ext>
            </a:extLst>
          </p:cNvPr>
          <p:cNvSpPr/>
          <p:nvPr/>
        </p:nvSpPr>
        <p:spPr>
          <a:xfrm>
            <a:off x="6837680" y="4428117"/>
            <a:ext cx="4897120" cy="218275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Arrow: Slight curve with solid fill">
            <a:extLst>
              <a:ext uri="{FF2B5EF4-FFF2-40B4-BE49-F238E27FC236}">
                <a16:creationId xmlns:a16="http://schemas.microsoft.com/office/drawing/2014/main" id="{D188AD58-BD41-4072-A4F3-E3F0577C4A0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06179">
            <a:off x="5501440" y="2691286"/>
            <a:ext cx="1229759" cy="1229759"/>
          </a:xfrm>
          <a:prstGeom prst="rect">
            <a:avLst/>
          </a:prstGeom>
        </p:spPr>
      </p:pic>
      <p:pic>
        <p:nvPicPr>
          <p:cNvPr id="21" name="Graphic 20" descr="Arrow: Slight curve with solid fill">
            <a:extLst>
              <a:ext uri="{FF2B5EF4-FFF2-40B4-BE49-F238E27FC236}">
                <a16:creationId xmlns:a16="http://schemas.microsoft.com/office/drawing/2014/main" id="{19EB729E-B33F-4E6B-9297-1388B141F50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06179">
            <a:off x="5552240" y="4987446"/>
            <a:ext cx="1229759" cy="1229759"/>
          </a:xfrm>
          <a:prstGeom prst="rect">
            <a:avLst/>
          </a:prstGeom>
        </p:spPr>
      </p:pic>
    </p:spTree>
    <p:extLst>
      <p:ext uri="{BB962C8B-B14F-4D97-AF65-F5344CB8AC3E}">
        <p14:creationId xmlns:p14="http://schemas.microsoft.com/office/powerpoint/2010/main" val="39109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4C59D-A86A-40FB-AF2B-F0AF24552222}"/>
              </a:ext>
            </a:extLst>
          </p:cNvPr>
          <p:cNvSpPr>
            <a:spLocks noGrp="1"/>
          </p:cNvSpPr>
          <p:nvPr>
            <p:ph type="title"/>
          </p:nvPr>
        </p:nvSpPr>
        <p:spPr>
          <a:xfrm>
            <a:off x="1120364" y="707132"/>
            <a:ext cx="10515600" cy="1325563"/>
          </a:xfrm>
        </p:spPr>
        <p:txBody>
          <a:bodyPr/>
          <a:lstStyle/>
          <a:p>
            <a:r>
              <a:rPr lang="en-US" dirty="0"/>
              <a:t>What determines carbon credit quality?</a:t>
            </a:r>
          </a:p>
        </p:txBody>
      </p:sp>
      <p:sp>
        <p:nvSpPr>
          <p:cNvPr id="5" name="Content Placeholder 4">
            <a:extLst>
              <a:ext uri="{FF2B5EF4-FFF2-40B4-BE49-F238E27FC236}">
                <a16:creationId xmlns:a16="http://schemas.microsoft.com/office/drawing/2014/main" id="{7C6E76B7-EE26-4BB2-9566-7F74841C11A2}"/>
              </a:ext>
            </a:extLst>
          </p:cNvPr>
          <p:cNvSpPr>
            <a:spLocks noGrp="1"/>
          </p:cNvSpPr>
          <p:nvPr>
            <p:ph idx="1"/>
          </p:nvPr>
        </p:nvSpPr>
        <p:spPr>
          <a:xfrm>
            <a:off x="375213" y="2510400"/>
            <a:ext cx="3923816" cy="2248363"/>
          </a:xfrm>
        </p:spPr>
        <p:txBody>
          <a:bodyPr>
            <a:noAutofit/>
          </a:bodyPr>
          <a:lstStyle/>
          <a:p>
            <a:pPr marL="514350" indent="-514350">
              <a:buFont typeface="+mj-lt"/>
              <a:buAutoNum type="arabicPeriod"/>
            </a:pPr>
            <a:r>
              <a:rPr lang="en-US" sz="3400" dirty="0">
                <a:solidFill>
                  <a:schemeClr val="bg2">
                    <a:lumMod val="75000"/>
                  </a:schemeClr>
                </a:solidFill>
              </a:rPr>
              <a:t>Additionality</a:t>
            </a:r>
          </a:p>
          <a:p>
            <a:pPr marL="514350" indent="-514350">
              <a:buFont typeface="+mj-lt"/>
              <a:buAutoNum type="arabicPeriod"/>
            </a:pPr>
            <a:r>
              <a:rPr lang="en-US" sz="3400" dirty="0">
                <a:solidFill>
                  <a:schemeClr val="bg2">
                    <a:lumMod val="75000"/>
                  </a:schemeClr>
                </a:solidFill>
              </a:rPr>
              <a:t>Permanence</a:t>
            </a:r>
          </a:p>
          <a:p>
            <a:pPr marL="514350" indent="-514350">
              <a:buFont typeface="+mj-lt"/>
              <a:buAutoNum type="arabicPeriod"/>
            </a:pPr>
            <a:r>
              <a:rPr lang="en-US" sz="3400" dirty="0">
                <a:solidFill>
                  <a:schemeClr val="bg2">
                    <a:lumMod val="75000"/>
                  </a:schemeClr>
                </a:solidFill>
              </a:rPr>
              <a:t>Leakage</a:t>
            </a:r>
          </a:p>
          <a:p>
            <a:pPr marL="514350" indent="-514350">
              <a:buFont typeface="+mj-lt"/>
              <a:buAutoNum type="arabicPeriod"/>
            </a:pPr>
            <a:r>
              <a:rPr lang="en-US" sz="3400" dirty="0"/>
              <a:t>Uncertainty</a:t>
            </a:r>
          </a:p>
        </p:txBody>
      </p:sp>
      <p:pic>
        <p:nvPicPr>
          <p:cNvPr id="8" name="Graphic 7" descr="Plant with solid fill">
            <a:extLst>
              <a:ext uri="{FF2B5EF4-FFF2-40B4-BE49-F238E27FC236}">
                <a16:creationId xmlns:a16="http://schemas.microsoft.com/office/drawing/2014/main" id="{FE5C0D37-BAC5-4537-AAEA-B37AD85201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1985" y="1878747"/>
            <a:ext cx="2127813" cy="2127813"/>
          </a:xfrm>
          <a:prstGeom prst="rect">
            <a:avLst/>
          </a:prstGeom>
        </p:spPr>
      </p:pic>
      <p:pic>
        <p:nvPicPr>
          <p:cNvPr id="13" name="Graphic 12" descr="Arrow circle with solid fill">
            <a:extLst>
              <a:ext uri="{FF2B5EF4-FFF2-40B4-BE49-F238E27FC236}">
                <a16:creationId xmlns:a16="http://schemas.microsoft.com/office/drawing/2014/main" id="{A2449CBE-A0E4-43AB-B28D-8A95630279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1985" y="3634581"/>
            <a:ext cx="2036179" cy="2036179"/>
          </a:xfrm>
          <a:prstGeom prst="rect">
            <a:avLst/>
          </a:prstGeom>
        </p:spPr>
      </p:pic>
      <p:pic>
        <p:nvPicPr>
          <p:cNvPr id="9" name="Graphic 8" descr="Arrow: Slight curve with solid fill">
            <a:extLst>
              <a:ext uri="{FF2B5EF4-FFF2-40B4-BE49-F238E27FC236}">
                <a16:creationId xmlns:a16="http://schemas.microsoft.com/office/drawing/2014/main" id="{A5F85657-D252-45DA-BBF1-D3BC2EFD39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006179">
            <a:off x="6273600" y="4037790"/>
            <a:ext cx="1229759" cy="1229759"/>
          </a:xfrm>
          <a:prstGeom prst="rect">
            <a:avLst/>
          </a:prstGeom>
        </p:spPr>
      </p:pic>
      <p:sp>
        <p:nvSpPr>
          <p:cNvPr id="10" name="TextBox 9">
            <a:extLst>
              <a:ext uri="{FF2B5EF4-FFF2-40B4-BE49-F238E27FC236}">
                <a16:creationId xmlns:a16="http://schemas.microsoft.com/office/drawing/2014/main" id="{7C6CCE66-59AF-40F5-A2E2-359D7FF532C9}"/>
              </a:ext>
            </a:extLst>
          </p:cNvPr>
          <p:cNvSpPr txBox="1"/>
          <p:nvPr/>
        </p:nvSpPr>
        <p:spPr>
          <a:xfrm>
            <a:off x="7478680" y="2727437"/>
            <a:ext cx="4338107" cy="3600986"/>
          </a:xfrm>
          <a:prstGeom prst="rect">
            <a:avLst/>
          </a:prstGeom>
          <a:noFill/>
        </p:spPr>
        <p:txBody>
          <a:bodyPr wrap="square">
            <a:spAutoFit/>
          </a:bodyPr>
          <a:lstStyle/>
          <a:p>
            <a:pPr algn="ctr"/>
            <a:r>
              <a:rPr lang="en-US" sz="3600" dirty="0"/>
              <a:t>How much carbon does cover-cropping sequester?</a:t>
            </a:r>
          </a:p>
          <a:p>
            <a:r>
              <a:rPr lang="en-US" sz="4000" dirty="0"/>
              <a:t>+.15 </a:t>
            </a:r>
            <a:r>
              <a:rPr lang="en-US" sz="4000" dirty="0" err="1"/>
              <a:t>tC</a:t>
            </a:r>
            <a:r>
              <a:rPr lang="en-US" sz="4000" dirty="0"/>
              <a:t>/ acre /year?</a:t>
            </a:r>
          </a:p>
          <a:p>
            <a:r>
              <a:rPr lang="en-US" sz="4000" dirty="0"/>
              <a:t>+.22 </a:t>
            </a:r>
            <a:r>
              <a:rPr lang="en-US" sz="4000" dirty="0" err="1"/>
              <a:t>tC</a:t>
            </a:r>
            <a:r>
              <a:rPr lang="en-US" sz="4000" dirty="0"/>
              <a:t>/acre/year?</a:t>
            </a:r>
          </a:p>
          <a:p>
            <a:endParaRPr lang="en-US" sz="4000" dirty="0"/>
          </a:p>
        </p:txBody>
      </p:sp>
    </p:spTree>
    <p:extLst>
      <p:ext uri="{BB962C8B-B14F-4D97-AF65-F5344CB8AC3E}">
        <p14:creationId xmlns:p14="http://schemas.microsoft.com/office/powerpoint/2010/main" val="399608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4D62-1A40-4FDA-8C0B-6698CEE17199}"/>
              </a:ext>
            </a:extLst>
          </p:cNvPr>
          <p:cNvSpPr>
            <a:spLocks noGrp="1"/>
          </p:cNvSpPr>
          <p:nvPr>
            <p:ph type="title"/>
          </p:nvPr>
        </p:nvSpPr>
        <p:spPr>
          <a:xfrm>
            <a:off x="0" y="365125"/>
            <a:ext cx="11978640" cy="1325563"/>
          </a:xfrm>
        </p:spPr>
        <p:txBody>
          <a:bodyPr>
            <a:normAutofit/>
          </a:bodyPr>
          <a:lstStyle/>
          <a:p>
            <a:r>
              <a:rPr lang="en-US" sz="4800" dirty="0"/>
              <a:t>Determinants of payments </a:t>
            </a:r>
            <a:endParaRPr lang="en-US" sz="2400" dirty="0"/>
          </a:p>
        </p:txBody>
      </p:sp>
      <p:graphicFrame>
        <p:nvGraphicFramePr>
          <p:cNvPr id="4" name="Table 4">
            <a:extLst>
              <a:ext uri="{FF2B5EF4-FFF2-40B4-BE49-F238E27FC236}">
                <a16:creationId xmlns:a16="http://schemas.microsoft.com/office/drawing/2014/main" id="{6855D676-FE87-4374-BAE6-AE3B35D4211A}"/>
              </a:ext>
            </a:extLst>
          </p:cNvPr>
          <p:cNvGraphicFramePr>
            <a:graphicFrameLocks noGrp="1"/>
          </p:cNvGraphicFramePr>
          <p:nvPr>
            <p:extLst>
              <p:ext uri="{D42A27DB-BD31-4B8C-83A1-F6EECF244321}">
                <p14:modId xmlns:p14="http://schemas.microsoft.com/office/powerpoint/2010/main" val="3214743346"/>
              </p:ext>
            </p:extLst>
          </p:nvPr>
        </p:nvGraphicFramePr>
        <p:xfrm>
          <a:off x="-1" y="1481064"/>
          <a:ext cx="12192001" cy="5269920"/>
        </p:xfrm>
        <a:graphic>
          <a:graphicData uri="http://schemas.openxmlformats.org/drawingml/2006/table">
            <a:tbl>
              <a:tblPr firstRow="1" bandRow="1">
                <a:tableStyleId>{073A0DAA-6AF3-43AB-8588-CEC1D06C72B9}</a:tableStyleId>
              </a:tblPr>
              <a:tblGrid>
                <a:gridCol w="1747520">
                  <a:extLst>
                    <a:ext uri="{9D8B030D-6E8A-4147-A177-3AD203B41FA5}">
                      <a16:colId xmlns:a16="http://schemas.microsoft.com/office/drawing/2014/main" val="3957399986"/>
                    </a:ext>
                  </a:extLst>
                </a:gridCol>
                <a:gridCol w="4399280">
                  <a:extLst>
                    <a:ext uri="{9D8B030D-6E8A-4147-A177-3AD203B41FA5}">
                      <a16:colId xmlns:a16="http://schemas.microsoft.com/office/drawing/2014/main" val="1059997216"/>
                    </a:ext>
                  </a:extLst>
                </a:gridCol>
                <a:gridCol w="2987040">
                  <a:extLst>
                    <a:ext uri="{9D8B030D-6E8A-4147-A177-3AD203B41FA5}">
                      <a16:colId xmlns:a16="http://schemas.microsoft.com/office/drawing/2014/main" val="2317480729"/>
                    </a:ext>
                  </a:extLst>
                </a:gridCol>
                <a:gridCol w="3058161">
                  <a:extLst>
                    <a:ext uri="{9D8B030D-6E8A-4147-A177-3AD203B41FA5}">
                      <a16:colId xmlns:a16="http://schemas.microsoft.com/office/drawing/2014/main" val="1205479613"/>
                    </a:ext>
                  </a:extLst>
                </a:gridCol>
              </a:tblGrid>
              <a:tr h="804936">
                <a:tc>
                  <a:txBody>
                    <a:bodyPr/>
                    <a:lstStyle/>
                    <a:p>
                      <a:r>
                        <a:rPr lang="en-US" sz="2800" dirty="0"/>
                        <a:t>Practice Adopted</a:t>
                      </a:r>
                    </a:p>
                  </a:txBody>
                  <a:tcPr>
                    <a:solidFill>
                      <a:srgbClr val="7030A0"/>
                    </a:solidFill>
                  </a:tcPr>
                </a:tc>
                <a:tc>
                  <a:txBody>
                    <a:bodyPr/>
                    <a:lstStyle/>
                    <a:p>
                      <a:r>
                        <a:rPr lang="en-US" sz="2800" dirty="0"/>
                        <a:t>Site conditions and management</a:t>
                      </a:r>
                    </a:p>
                  </a:txBody>
                  <a:tcPr>
                    <a:solidFill>
                      <a:srgbClr val="7030A0"/>
                    </a:solidFill>
                  </a:tcPr>
                </a:tc>
                <a:tc>
                  <a:txBody>
                    <a:bodyPr/>
                    <a:lstStyle/>
                    <a:p>
                      <a:r>
                        <a:rPr lang="en-US" dirty="0"/>
                        <a:t>Carbon sequestration estimate</a:t>
                      </a:r>
                    </a:p>
                  </a:txBody>
                  <a:tcPr>
                    <a:solidFill>
                      <a:srgbClr val="7030A0"/>
                    </a:solidFill>
                  </a:tcPr>
                </a:tc>
                <a:tc>
                  <a:txBody>
                    <a:bodyPr/>
                    <a:lstStyle/>
                    <a:p>
                      <a:r>
                        <a:rPr lang="en-US" dirty="0"/>
                        <a:t>Estimated payment per acre </a:t>
                      </a:r>
                    </a:p>
                    <a:p>
                      <a:r>
                        <a:rPr lang="en-US" dirty="0"/>
                        <a:t>(assuming $15/MT CO2e)</a:t>
                      </a:r>
                    </a:p>
                  </a:txBody>
                  <a:tcPr>
                    <a:solidFill>
                      <a:srgbClr val="7030A0"/>
                    </a:solidFill>
                  </a:tcPr>
                </a:tc>
                <a:extLst>
                  <a:ext uri="{0D108BD9-81ED-4DB2-BD59-A6C34878D82A}">
                    <a16:rowId xmlns:a16="http://schemas.microsoft.com/office/drawing/2014/main" val="32432302"/>
                  </a:ext>
                </a:extLst>
              </a:tr>
              <a:tr h="966937">
                <a:tc>
                  <a:txBody>
                    <a:bodyPr/>
                    <a:lstStyle/>
                    <a:p>
                      <a:r>
                        <a:rPr lang="en-US" sz="2400" dirty="0"/>
                        <a:t>No-till </a:t>
                      </a:r>
                    </a:p>
                  </a:txBody>
                  <a:tcPr>
                    <a:solidFill>
                      <a:schemeClr val="bg1">
                        <a:lumMod val="95000"/>
                      </a:schemeClr>
                    </a:solidFill>
                  </a:tcPr>
                </a:tc>
                <a:tc>
                  <a:txBody>
                    <a:bodyPr/>
                    <a:lstStyle/>
                    <a:p>
                      <a:pPr marL="285750" indent="-285750">
                        <a:buFontTx/>
                        <a:buChar char="-"/>
                      </a:pPr>
                      <a:r>
                        <a:rPr lang="en-US" sz="2400" dirty="0"/>
                        <a:t>Warm and dry climate</a:t>
                      </a:r>
                    </a:p>
                    <a:p>
                      <a:pPr marL="285750" indent="-285750">
                        <a:buFontTx/>
                        <a:buChar char="-"/>
                      </a:pPr>
                      <a:r>
                        <a:rPr lang="en-US" sz="2400" dirty="0"/>
                        <a:t>Loamy, Silty, or Clayey soil</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kern="1200" dirty="0">
                          <a:solidFill>
                            <a:schemeClr val="dk1"/>
                          </a:solidFill>
                          <a:effectLst/>
                          <a:latin typeface="+mn-lt"/>
                          <a:ea typeface="+mn-ea"/>
                          <a:cs typeface="+mn-cs"/>
                        </a:rPr>
                        <a:t>0.26 MT</a:t>
                      </a:r>
                      <a:r>
                        <a:rPr lang="en-US" sz="2800" dirty="0"/>
                        <a:t>/acre/year</a:t>
                      </a:r>
                    </a:p>
                  </a:txBody>
                  <a:tcPr>
                    <a:solidFill>
                      <a:schemeClr val="bg1">
                        <a:lumMod val="95000"/>
                      </a:schemeClr>
                    </a:solidFill>
                  </a:tcPr>
                </a:tc>
                <a:tc>
                  <a:txBody>
                    <a:bodyPr/>
                    <a:lstStyle/>
                    <a:p>
                      <a:r>
                        <a:rPr lang="en-US" sz="2800" dirty="0"/>
                        <a:t>$4.40/acre/year</a:t>
                      </a:r>
                    </a:p>
                  </a:txBody>
                  <a:tcPr>
                    <a:solidFill>
                      <a:schemeClr val="bg1">
                        <a:lumMod val="95000"/>
                      </a:schemeClr>
                    </a:solidFill>
                  </a:tcPr>
                </a:tc>
                <a:extLst>
                  <a:ext uri="{0D108BD9-81ED-4DB2-BD59-A6C34878D82A}">
                    <a16:rowId xmlns:a16="http://schemas.microsoft.com/office/drawing/2014/main" val="1975049432"/>
                  </a:ext>
                </a:extLst>
              </a:tr>
              <a:tr h="980663">
                <a:tc>
                  <a:txBody>
                    <a:bodyPr/>
                    <a:lstStyle/>
                    <a:p>
                      <a:r>
                        <a:rPr lang="en-US" sz="2400" dirty="0"/>
                        <a:t>No-till</a:t>
                      </a:r>
                    </a:p>
                  </a:txBody>
                  <a:tcPr>
                    <a:solidFill>
                      <a:schemeClr val="bg1">
                        <a:lumMod val="95000"/>
                      </a:schemeClr>
                    </a:solidFill>
                  </a:tcPr>
                </a:tc>
                <a:tc>
                  <a:txBody>
                    <a:bodyPr/>
                    <a:lstStyle/>
                    <a:p>
                      <a:pPr marL="285750" indent="-285750">
                        <a:buFontTx/>
                        <a:buChar char="-"/>
                      </a:pPr>
                      <a:r>
                        <a:rPr lang="en-US" sz="2400" dirty="0"/>
                        <a:t>Warm and dry climate</a:t>
                      </a:r>
                    </a:p>
                    <a:p>
                      <a:pPr marL="285750" indent="-285750">
                        <a:buFontTx/>
                        <a:buChar char="-"/>
                      </a:pPr>
                      <a:r>
                        <a:rPr lang="en-US" sz="2400" dirty="0"/>
                        <a:t>Sandy soil</a:t>
                      </a:r>
                    </a:p>
                  </a:txBody>
                  <a:tcPr>
                    <a:solidFill>
                      <a:schemeClr val="bg1">
                        <a:lumMod val="95000"/>
                      </a:schemeClr>
                    </a:solidFill>
                  </a:tcPr>
                </a:tc>
                <a:tc>
                  <a:txBody>
                    <a:bodyPr/>
                    <a:lstStyle/>
                    <a:p>
                      <a:r>
                        <a:rPr lang="en-US" sz="2800" b="0" i="0" kern="1200" dirty="0">
                          <a:solidFill>
                            <a:schemeClr val="dk1"/>
                          </a:solidFill>
                          <a:effectLst/>
                          <a:latin typeface="+mn-lt"/>
                          <a:ea typeface="+mn-ea"/>
                          <a:cs typeface="+mn-cs"/>
                        </a:rPr>
                        <a:t>0.23 MT/acre/year</a:t>
                      </a:r>
                    </a:p>
                    <a:p>
                      <a:endParaRPr lang="en-US" sz="2800" b="0" i="0" kern="1200" dirty="0">
                        <a:solidFill>
                          <a:schemeClr val="dk1"/>
                        </a:solidFill>
                        <a:effectLst/>
                        <a:latin typeface="+mn-lt"/>
                        <a:ea typeface="+mn-ea"/>
                        <a:cs typeface="+mn-cs"/>
                      </a:endParaRPr>
                    </a:p>
                  </a:txBody>
                  <a:tcPr>
                    <a:solidFill>
                      <a:schemeClr val="bg1">
                        <a:lumMod val="95000"/>
                      </a:schemeClr>
                    </a:solidFill>
                  </a:tcPr>
                </a:tc>
                <a:tc>
                  <a:txBody>
                    <a:bodyPr/>
                    <a:lstStyle/>
                    <a:p>
                      <a:r>
                        <a:rPr lang="en-US" sz="2800" dirty="0"/>
                        <a:t>$3.85/acre/year</a:t>
                      </a:r>
                    </a:p>
                  </a:txBody>
                  <a:tcPr>
                    <a:solidFill>
                      <a:schemeClr val="bg1">
                        <a:lumMod val="95000"/>
                      </a:schemeClr>
                    </a:solidFill>
                  </a:tcPr>
                </a:tc>
                <a:extLst>
                  <a:ext uri="{0D108BD9-81ED-4DB2-BD59-A6C34878D82A}">
                    <a16:rowId xmlns:a16="http://schemas.microsoft.com/office/drawing/2014/main" val="1920128659"/>
                  </a:ext>
                </a:extLst>
              </a:tr>
              <a:tr h="1044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Cover Cropping with NT</a:t>
                      </a:r>
                    </a:p>
                  </a:txBody>
                  <a:tcPr>
                    <a:solidFill>
                      <a:schemeClr val="bg1">
                        <a:lumMod val="85000"/>
                      </a:schemeClr>
                    </a:solidFill>
                  </a:tcPr>
                </a:tc>
                <a:tc>
                  <a:txBody>
                    <a:bodyPr/>
                    <a:lstStyle/>
                    <a:p>
                      <a:pPr marL="285750" indent="-285750">
                        <a:buFontTx/>
                        <a:buChar char="-"/>
                      </a:pPr>
                      <a:r>
                        <a:rPr lang="en-US" sz="2400" dirty="0"/>
                        <a:t>Hesston, KS</a:t>
                      </a:r>
                    </a:p>
                    <a:p>
                      <a:pPr marL="285750" indent="-285750">
                        <a:buFontTx/>
                        <a:buChar char="-"/>
                      </a:pPr>
                      <a:r>
                        <a:rPr lang="en-US" sz="2400" dirty="0"/>
                        <a:t>Late soybean in winter-wheat/sorghum</a:t>
                      </a:r>
                    </a:p>
                  </a:txBody>
                  <a:tcPr>
                    <a:solidFill>
                      <a:schemeClr val="bg1">
                        <a:lumMod val="85000"/>
                      </a:schemeClr>
                    </a:solidFill>
                  </a:tcPr>
                </a:tc>
                <a:tc>
                  <a:txBody>
                    <a:bodyPr/>
                    <a:lstStyle/>
                    <a:p>
                      <a:r>
                        <a:rPr lang="en-US" sz="2800" dirty="0"/>
                        <a:t>.5 </a:t>
                      </a:r>
                      <a:r>
                        <a:rPr lang="en-US" sz="2800" dirty="0" err="1"/>
                        <a:t>tC</a:t>
                      </a:r>
                      <a:r>
                        <a:rPr lang="en-US" sz="2800" dirty="0"/>
                        <a:t>/acre/year</a:t>
                      </a:r>
                    </a:p>
                  </a:txBody>
                  <a:tcPr>
                    <a:solidFill>
                      <a:schemeClr val="bg1">
                        <a:lumMod val="85000"/>
                      </a:schemeClr>
                    </a:solidFill>
                  </a:tcPr>
                </a:tc>
                <a:tc>
                  <a:txBody>
                    <a:bodyPr/>
                    <a:lstStyle/>
                    <a:p>
                      <a:r>
                        <a:rPr lang="en-US" sz="2800" dirty="0"/>
                        <a:t>$8.24/acre/year</a:t>
                      </a:r>
                    </a:p>
                  </a:txBody>
                  <a:tcPr>
                    <a:solidFill>
                      <a:schemeClr val="bg1">
                        <a:lumMod val="85000"/>
                      </a:schemeClr>
                    </a:solidFill>
                  </a:tcPr>
                </a:tc>
                <a:extLst>
                  <a:ext uri="{0D108BD9-81ED-4DB2-BD59-A6C34878D82A}">
                    <a16:rowId xmlns:a16="http://schemas.microsoft.com/office/drawing/2014/main" val="2712931259"/>
                  </a:ext>
                </a:extLst>
              </a:tr>
              <a:tr h="1045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Cover Cropping with NT</a:t>
                      </a:r>
                    </a:p>
                  </a:txBody>
                  <a:tcPr>
                    <a:solidFill>
                      <a:schemeClr val="bg1">
                        <a:lumMod val="85000"/>
                      </a:schemeClr>
                    </a:solidFill>
                  </a:tcPr>
                </a:tc>
                <a:tc>
                  <a:txBody>
                    <a:bodyPr/>
                    <a:lstStyle/>
                    <a:p>
                      <a:pPr marL="285750" indent="-285750">
                        <a:buFontTx/>
                        <a:buChar char="-"/>
                      </a:pPr>
                      <a:r>
                        <a:rPr lang="en-US" sz="2400" dirty="0"/>
                        <a:t>Hesston, KS</a:t>
                      </a:r>
                    </a:p>
                    <a:p>
                      <a:pPr marL="285750" indent="-285750">
                        <a:buFontTx/>
                        <a:buChar char="-"/>
                      </a:pPr>
                      <a:r>
                        <a:rPr lang="en-US" sz="2400" dirty="0" err="1"/>
                        <a:t>Sunn</a:t>
                      </a:r>
                      <a:r>
                        <a:rPr lang="en-US" sz="2400" dirty="0"/>
                        <a:t> hemp in winter wheat/sorghum</a:t>
                      </a:r>
                    </a:p>
                  </a:txBody>
                  <a:tcPr>
                    <a:solidFill>
                      <a:schemeClr val="bg1">
                        <a:lumMod val="85000"/>
                      </a:schemeClr>
                    </a:solidFill>
                  </a:tcPr>
                </a:tc>
                <a:tc>
                  <a:txBody>
                    <a:bodyPr/>
                    <a:lstStyle/>
                    <a:p>
                      <a:r>
                        <a:rPr lang="en-US" sz="2800" dirty="0"/>
                        <a:t>.73 MT/acre/year</a:t>
                      </a:r>
                    </a:p>
                  </a:txBody>
                  <a:tcPr>
                    <a:solidFill>
                      <a:schemeClr val="bg1">
                        <a:lumMod val="85000"/>
                      </a:schemeClr>
                    </a:solidFill>
                  </a:tcPr>
                </a:tc>
                <a:tc>
                  <a:txBody>
                    <a:bodyPr/>
                    <a:lstStyle/>
                    <a:p>
                      <a:r>
                        <a:rPr lang="en-US" sz="2800" dirty="0"/>
                        <a:t>$12.24/acre/year</a:t>
                      </a:r>
                    </a:p>
                  </a:txBody>
                  <a:tcPr>
                    <a:solidFill>
                      <a:schemeClr val="bg1">
                        <a:lumMod val="85000"/>
                      </a:schemeClr>
                    </a:solidFill>
                  </a:tcPr>
                </a:tc>
                <a:extLst>
                  <a:ext uri="{0D108BD9-81ED-4DB2-BD59-A6C34878D82A}">
                    <a16:rowId xmlns:a16="http://schemas.microsoft.com/office/drawing/2014/main" val="1747309005"/>
                  </a:ext>
                </a:extLst>
              </a:tr>
            </a:tbl>
          </a:graphicData>
        </a:graphic>
      </p:graphicFrame>
    </p:spTree>
    <p:extLst>
      <p:ext uri="{BB962C8B-B14F-4D97-AF65-F5344CB8AC3E}">
        <p14:creationId xmlns:p14="http://schemas.microsoft.com/office/powerpoint/2010/main" val="30509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A4A0-CAA1-A6D4-031F-F7A838DA39EE}"/>
              </a:ext>
            </a:extLst>
          </p:cNvPr>
          <p:cNvSpPr>
            <a:spLocks noGrp="1"/>
          </p:cNvSpPr>
          <p:nvPr>
            <p:ph type="title"/>
          </p:nvPr>
        </p:nvSpPr>
        <p:spPr/>
        <p:txBody>
          <a:bodyPr/>
          <a:lstStyle/>
          <a:p>
            <a:endParaRPr lang="en-US"/>
          </a:p>
        </p:txBody>
      </p:sp>
      <p:pic>
        <p:nvPicPr>
          <p:cNvPr id="9" name="Picture 8" descr="Map&#10;&#10;Description automatically generated with low confidence">
            <a:extLst>
              <a:ext uri="{FF2B5EF4-FFF2-40B4-BE49-F238E27FC236}">
                <a16:creationId xmlns:a16="http://schemas.microsoft.com/office/drawing/2014/main" id="{38518488-2CED-2680-501E-D71D52D8E0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02" r="10341" b="1350"/>
          <a:stretch/>
        </p:blipFill>
        <p:spPr>
          <a:xfrm>
            <a:off x="1270000" y="523233"/>
            <a:ext cx="9540240" cy="6314447"/>
          </a:xfrm>
          <a:prstGeom prst="rect">
            <a:avLst/>
          </a:prstGeom>
        </p:spPr>
      </p:pic>
    </p:spTree>
    <p:extLst>
      <p:ext uri="{BB962C8B-B14F-4D97-AF65-F5344CB8AC3E}">
        <p14:creationId xmlns:p14="http://schemas.microsoft.com/office/powerpoint/2010/main" val="144240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A4A0-CAA1-A6D4-031F-F7A838DA39EE}"/>
              </a:ext>
            </a:extLst>
          </p:cNvPr>
          <p:cNvSpPr>
            <a:spLocks noGrp="1"/>
          </p:cNvSpPr>
          <p:nvPr>
            <p:ph type="title"/>
          </p:nvPr>
        </p:nvSpPr>
        <p:spPr/>
        <p:txBody>
          <a:bodyPr/>
          <a:lstStyle/>
          <a:p>
            <a:endParaRPr lang="en-US"/>
          </a:p>
        </p:txBody>
      </p:sp>
      <p:pic>
        <p:nvPicPr>
          <p:cNvPr id="5" name="Picture 4" descr="Graphical user interface, application, map&#10;&#10;Description automatically generated">
            <a:extLst>
              <a:ext uri="{FF2B5EF4-FFF2-40B4-BE49-F238E27FC236}">
                <a16:creationId xmlns:a16="http://schemas.microsoft.com/office/drawing/2014/main" id="{BA6BC378-0B10-EB32-EF54-0768FABDDE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41" r="10770" b="2133"/>
          <a:stretch/>
        </p:blipFill>
        <p:spPr>
          <a:xfrm>
            <a:off x="1452880" y="523234"/>
            <a:ext cx="9306560" cy="6264282"/>
          </a:xfrm>
          <a:prstGeom prst="rect">
            <a:avLst/>
          </a:prstGeom>
        </p:spPr>
      </p:pic>
    </p:spTree>
    <p:extLst>
      <p:ext uri="{BB962C8B-B14F-4D97-AF65-F5344CB8AC3E}">
        <p14:creationId xmlns:p14="http://schemas.microsoft.com/office/powerpoint/2010/main" val="226995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38DB-F7D2-4B56-992A-75C60981044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FAD8FD-666D-4F8D-ABF1-F3952C745237}"/>
              </a:ext>
            </a:extLst>
          </p:cNvPr>
          <p:cNvSpPr>
            <a:spLocks noGrp="1"/>
          </p:cNvSpPr>
          <p:nvPr>
            <p:ph type="subTitle" idx="1"/>
          </p:nvPr>
        </p:nvSpPr>
        <p:spPr/>
        <p:txBody>
          <a:bodyPr/>
          <a:lstStyle/>
          <a:p>
            <a:endParaRPr lang="en-US"/>
          </a:p>
        </p:txBody>
      </p:sp>
      <p:pic>
        <p:nvPicPr>
          <p:cNvPr id="7" name="Picture 6" descr="Chart&#10;&#10;Description automatically generated">
            <a:extLst>
              <a:ext uri="{FF2B5EF4-FFF2-40B4-BE49-F238E27FC236}">
                <a16:creationId xmlns:a16="http://schemas.microsoft.com/office/drawing/2014/main" id="{F9B98A1C-D838-4200-A806-A45465F70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09" y="-206997"/>
            <a:ext cx="6096000" cy="5966021"/>
          </a:xfrm>
          <a:prstGeom prst="rect">
            <a:avLst/>
          </a:prstGeom>
        </p:spPr>
      </p:pic>
      <p:pic>
        <p:nvPicPr>
          <p:cNvPr id="9" name="Picture 8" descr="Chart&#10;&#10;Description automatically generated">
            <a:extLst>
              <a:ext uri="{FF2B5EF4-FFF2-40B4-BE49-F238E27FC236}">
                <a16:creationId xmlns:a16="http://schemas.microsoft.com/office/drawing/2014/main" id="{D8E3118B-DF14-4B8E-B83B-57C93A4E6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9" y="-191232"/>
            <a:ext cx="6096000" cy="5966021"/>
          </a:xfrm>
          <a:prstGeom prst="rect">
            <a:avLst/>
          </a:prstGeom>
        </p:spPr>
      </p:pic>
      <p:sp>
        <p:nvSpPr>
          <p:cNvPr id="10" name="TextBox 9">
            <a:extLst>
              <a:ext uri="{FF2B5EF4-FFF2-40B4-BE49-F238E27FC236}">
                <a16:creationId xmlns:a16="http://schemas.microsoft.com/office/drawing/2014/main" id="{3ED479C0-33A0-42B3-8753-FE75BC18FE53}"/>
              </a:ext>
            </a:extLst>
          </p:cNvPr>
          <p:cNvSpPr txBox="1"/>
          <p:nvPr/>
        </p:nvSpPr>
        <p:spPr>
          <a:xfrm>
            <a:off x="5010707" y="4643059"/>
            <a:ext cx="11792607" cy="369332"/>
          </a:xfrm>
          <a:prstGeom prst="rect">
            <a:avLst/>
          </a:prstGeom>
          <a:noFill/>
        </p:spPr>
        <p:txBody>
          <a:bodyPr wrap="square" rtlCol="0">
            <a:spAutoFit/>
          </a:bodyPr>
          <a:lstStyle/>
          <a:p>
            <a:r>
              <a:rPr lang="en-US" dirty="0"/>
              <a:t>Ellsworth County, KS Data</a:t>
            </a:r>
          </a:p>
        </p:txBody>
      </p:sp>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0796471E-ACD7-4413-999D-C1D2A0E87535}"/>
                  </a:ext>
                </a:extLst>
              </p:cNvPr>
              <p:cNvSpPr txBox="1">
                <a:spLocks/>
              </p:cNvSpPr>
              <p:nvPr/>
            </p:nvSpPr>
            <p:spPr>
              <a:xfrm>
                <a:off x="204351" y="21294"/>
                <a:ext cx="11978640" cy="89898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Palatino Linotype" panose="02040502050505030304" pitchFamily="18" charset="0"/>
                    <a:ea typeface="+mj-ea"/>
                    <a:cs typeface="+mj-cs"/>
                  </a:defRPr>
                </a:lvl1pPr>
              </a:lstStyle>
              <a:p>
                <a:pPr algn="l"/>
                <a:r>
                  <a:rPr lang="en-US" sz="3600" dirty="0"/>
                  <a:t>Main takeaway – Site conditions and management are main determinants of sequestration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4000" dirty="0"/>
                  <a:t> </a:t>
                </a:r>
                <a:r>
                  <a:rPr lang="en-US" sz="3600" dirty="0"/>
                  <a:t>Payments</a:t>
                </a:r>
              </a:p>
            </p:txBody>
          </p:sp>
        </mc:Choice>
        <mc:Fallback xmlns="">
          <p:sp>
            <p:nvSpPr>
              <p:cNvPr id="11" name="Title 1">
                <a:extLst>
                  <a:ext uri="{FF2B5EF4-FFF2-40B4-BE49-F238E27FC236}">
                    <a16:creationId xmlns:a16="http://schemas.microsoft.com/office/drawing/2014/main" id="{0796471E-ACD7-4413-999D-C1D2A0E87535}"/>
                  </a:ext>
                </a:extLst>
              </p:cNvPr>
              <p:cNvSpPr txBox="1">
                <a:spLocks noRot="1" noChangeAspect="1" noMove="1" noResize="1" noEditPoints="1" noAdjustHandles="1" noChangeArrowheads="1" noChangeShapeType="1" noTextEdit="1"/>
              </p:cNvSpPr>
              <p:nvPr/>
            </p:nvSpPr>
            <p:spPr>
              <a:xfrm>
                <a:off x="204351" y="21294"/>
                <a:ext cx="11978640" cy="898983"/>
              </a:xfrm>
              <a:prstGeom prst="rect">
                <a:avLst/>
              </a:prstGeom>
              <a:blipFill>
                <a:blip r:embed="rId5"/>
                <a:stretch>
                  <a:fillRect l="-1374" t="-19595" b="-2229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B7A4017-5B90-4E87-8EE4-1F5B1B9316C2}"/>
              </a:ext>
            </a:extLst>
          </p:cNvPr>
          <p:cNvSpPr/>
          <p:nvPr/>
        </p:nvSpPr>
        <p:spPr>
          <a:xfrm>
            <a:off x="1121374" y="4136961"/>
            <a:ext cx="4270664" cy="18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Dollars/acre/year</a:t>
            </a:r>
          </a:p>
        </p:txBody>
      </p:sp>
      <p:sp>
        <p:nvSpPr>
          <p:cNvPr id="12" name="Rectangle 11">
            <a:extLst>
              <a:ext uri="{FF2B5EF4-FFF2-40B4-BE49-F238E27FC236}">
                <a16:creationId xmlns:a16="http://schemas.microsoft.com/office/drawing/2014/main" id="{D625F51F-AA24-4736-BA45-FE2F9E03836A}"/>
              </a:ext>
            </a:extLst>
          </p:cNvPr>
          <p:cNvSpPr/>
          <p:nvPr/>
        </p:nvSpPr>
        <p:spPr>
          <a:xfrm>
            <a:off x="2090149" y="4469830"/>
            <a:ext cx="458582" cy="36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3" name="Rectangle 12">
            <a:extLst>
              <a:ext uri="{FF2B5EF4-FFF2-40B4-BE49-F238E27FC236}">
                <a16:creationId xmlns:a16="http://schemas.microsoft.com/office/drawing/2014/main" id="{25FAF5AB-A574-4FBB-9A43-BD479DBDBBDD}"/>
              </a:ext>
            </a:extLst>
          </p:cNvPr>
          <p:cNvSpPr/>
          <p:nvPr/>
        </p:nvSpPr>
        <p:spPr>
          <a:xfrm>
            <a:off x="2787742" y="4475923"/>
            <a:ext cx="944872" cy="36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$11.25</a:t>
            </a:r>
          </a:p>
        </p:txBody>
      </p:sp>
      <p:sp>
        <p:nvSpPr>
          <p:cNvPr id="14" name="Rectangle 13">
            <a:extLst>
              <a:ext uri="{FF2B5EF4-FFF2-40B4-BE49-F238E27FC236}">
                <a16:creationId xmlns:a16="http://schemas.microsoft.com/office/drawing/2014/main" id="{40146BEA-107A-4C10-89F9-3EE848BE62D9}"/>
              </a:ext>
            </a:extLst>
          </p:cNvPr>
          <p:cNvSpPr/>
          <p:nvPr/>
        </p:nvSpPr>
        <p:spPr>
          <a:xfrm>
            <a:off x="3732614" y="4480221"/>
            <a:ext cx="944872" cy="36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$22.50</a:t>
            </a:r>
          </a:p>
        </p:txBody>
      </p:sp>
      <p:sp>
        <p:nvSpPr>
          <p:cNvPr id="15" name="Rectangle 14">
            <a:extLst>
              <a:ext uri="{FF2B5EF4-FFF2-40B4-BE49-F238E27FC236}">
                <a16:creationId xmlns:a16="http://schemas.microsoft.com/office/drawing/2014/main" id="{A84D09D4-1AA4-452B-ADC6-246B7F7B57F7}"/>
              </a:ext>
            </a:extLst>
          </p:cNvPr>
          <p:cNvSpPr/>
          <p:nvPr/>
        </p:nvSpPr>
        <p:spPr>
          <a:xfrm>
            <a:off x="7163841" y="4138622"/>
            <a:ext cx="4270664" cy="18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Dollars/acre/year</a:t>
            </a:r>
          </a:p>
        </p:txBody>
      </p:sp>
      <p:sp>
        <p:nvSpPr>
          <p:cNvPr id="16" name="Rectangle 15">
            <a:extLst>
              <a:ext uri="{FF2B5EF4-FFF2-40B4-BE49-F238E27FC236}">
                <a16:creationId xmlns:a16="http://schemas.microsoft.com/office/drawing/2014/main" id="{D396F11F-DD12-4517-A930-DDD77EA01613}"/>
              </a:ext>
            </a:extLst>
          </p:cNvPr>
          <p:cNvSpPr/>
          <p:nvPr/>
        </p:nvSpPr>
        <p:spPr>
          <a:xfrm>
            <a:off x="8132616" y="4481882"/>
            <a:ext cx="458582" cy="36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7" name="Rectangle 16">
            <a:extLst>
              <a:ext uri="{FF2B5EF4-FFF2-40B4-BE49-F238E27FC236}">
                <a16:creationId xmlns:a16="http://schemas.microsoft.com/office/drawing/2014/main" id="{255074D4-5301-4E26-9EEA-BF38639436CA}"/>
              </a:ext>
            </a:extLst>
          </p:cNvPr>
          <p:cNvSpPr/>
          <p:nvPr/>
        </p:nvSpPr>
        <p:spPr>
          <a:xfrm>
            <a:off x="8830209" y="4487975"/>
            <a:ext cx="944872" cy="36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$11.25</a:t>
            </a:r>
          </a:p>
        </p:txBody>
      </p:sp>
      <p:sp>
        <p:nvSpPr>
          <p:cNvPr id="18" name="Rectangle 17">
            <a:extLst>
              <a:ext uri="{FF2B5EF4-FFF2-40B4-BE49-F238E27FC236}">
                <a16:creationId xmlns:a16="http://schemas.microsoft.com/office/drawing/2014/main" id="{E7E18D0E-AB25-4B70-B243-13DBB272FDC7}"/>
              </a:ext>
            </a:extLst>
          </p:cNvPr>
          <p:cNvSpPr/>
          <p:nvPr/>
        </p:nvSpPr>
        <p:spPr>
          <a:xfrm>
            <a:off x="9775081" y="4492273"/>
            <a:ext cx="944872" cy="36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$22.50</a:t>
            </a:r>
          </a:p>
        </p:txBody>
      </p:sp>
      <p:graphicFrame>
        <p:nvGraphicFramePr>
          <p:cNvPr id="19" name="Table 7">
            <a:extLst>
              <a:ext uri="{FF2B5EF4-FFF2-40B4-BE49-F238E27FC236}">
                <a16:creationId xmlns:a16="http://schemas.microsoft.com/office/drawing/2014/main" id="{5920978E-619C-4196-BD73-0FDFFC05006D}"/>
              </a:ext>
            </a:extLst>
          </p:cNvPr>
          <p:cNvGraphicFramePr>
            <a:graphicFrameLocks noGrp="1"/>
          </p:cNvGraphicFramePr>
          <p:nvPr>
            <p:extLst>
              <p:ext uri="{D42A27DB-BD31-4B8C-83A1-F6EECF244321}">
                <p14:modId xmlns:p14="http://schemas.microsoft.com/office/powerpoint/2010/main" val="1664609452"/>
              </p:ext>
            </p:extLst>
          </p:nvPr>
        </p:nvGraphicFramePr>
        <p:xfrm>
          <a:off x="9010" y="5009956"/>
          <a:ext cx="12183926" cy="1848044"/>
        </p:xfrm>
        <a:graphic>
          <a:graphicData uri="http://schemas.openxmlformats.org/drawingml/2006/table">
            <a:tbl>
              <a:tblPr firstRow="1" bandRow="1">
                <a:tableStyleId>{5C22544A-7EE6-4342-B048-85BDC9FD1C3A}</a:tableStyleId>
              </a:tblPr>
              <a:tblGrid>
                <a:gridCol w="2372683">
                  <a:extLst>
                    <a:ext uri="{9D8B030D-6E8A-4147-A177-3AD203B41FA5}">
                      <a16:colId xmlns:a16="http://schemas.microsoft.com/office/drawing/2014/main" val="2254962286"/>
                    </a:ext>
                  </a:extLst>
                </a:gridCol>
                <a:gridCol w="2020186">
                  <a:extLst>
                    <a:ext uri="{9D8B030D-6E8A-4147-A177-3AD203B41FA5}">
                      <a16:colId xmlns:a16="http://schemas.microsoft.com/office/drawing/2014/main" val="4028235208"/>
                    </a:ext>
                  </a:extLst>
                </a:gridCol>
                <a:gridCol w="1935126">
                  <a:extLst>
                    <a:ext uri="{9D8B030D-6E8A-4147-A177-3AD203B41FA5}">
                      <a16:colId xmlns:a16="http://schemas.microsoft.com/office/drawing/2014/main" val="3484228089"/>
                    </a:ext>
                  </a:extLst>
                </a:gridCol>
                <a:gridCol w="2130585">
                  <a:extLst>
                    <a:ext uri="{9D8B030D-6E8A-4147-A177-3AD203B41FA5}">
                      <a16:colId xmlns:a16="http://schemas.microsoft.com/office/drawing/2014/main" val="2525064888"/>
                    </a:ext>
                  </a:extLst>
                </a:gridCol>
                <a:gridCol w="1759752">
                  <a:extLst>
                    <a:ext uri="{9D8B030D-6E8A-4147-A177-3AD203B41FA5}">
                      <a16:colId xmlns:a16="http://schemas.microsoft.com/office/drawing/2014/main" val="1075648091"/>
                    </a:ext>
                  </a:extLst>
                </a:gridCol>
                <a:gridCol w="1965594">
                  <a:extLst>
                    <a:ext uri="{9D8B030D-6E8A-4147-A177-3AD203B41FA5}">
                      <a16:colId xmlns:a16="http://schemas.microsoft.com/office/drawing/2014/main" val="4206164388"/>
                    </a:ext>
                  </a:extLst>
                </a:gridCol>
              </a:tblGrid>
              <a:tr h="389062">
                <a:tc gridSpan="3">
                  <a:txBody>
                    <a:bodyPr/>
                    <a:lstStyle/>
                    <a:p>
                      <a:pPr algn="ctr"/>
                      <a:r>
                        <a:rPr lang="en-US" dirty="0"/>
                        <a:t>Dryland</a:t>
                      </a:r>
                    </a:p>
                  </a:txBody>
                  <a:tcPr>
                    <a:solidFill>
                      <a:srgbClr val="7030A0"/>
                    </a:solidFill>
                  </a:tcPr>
                </a:tc>
                <a:tc hMerge="1">
                  <a:txBody>
                    <a:bodyPr/>
                    <a:lstStyle/>
                    <a:p>
                      <a:endParaRPr lang="en-US" dirty="0"/>
                    </a:p>
                  </a:txBody>
                  <a:tcPr/>
                </a:tc>
                <a:tc hMerge="1">
                  <a:txBody>
                    <a:bodyPr/>
                    <a:lstStyle/>
                    <a:p>
                      <a:endParaRPr lang="en-US" dirty="0"/>
                    </a:p>
                  </a:txBody>
                  <a:tcPr/>
                </a:tc>
                <a:tc gridSpan="3">
                  <a:txBody>
                    <a:bodyPr/>
                    <a:lstStyle/>
                    <a:p>
                      <a:pPr algn="ctr"/>
                      <a:r>
                        <a:rPr lang="en-US" dirty="0"/>
                        <a:t>Irrigated</a:t>
                      </a:r>
                    </a:p>
                  </a:txBody>
                  <a:tcPr>
                    <a:solidFill>
                      <a:srgbClr val="7030A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24891932"/>
                  </a:ext>
                </a:extLst>
              </a:tr>
              <a:tr h="389062">
                <a:tc>
                  <a:txBody>
                    <a:bodyPr/>
                    <a:lstStyle/>
                    <a:p>
                      <a:r>
                        <a:rPr lang="en-US" dirty="0"/>
                        <a:t>Minimum</a:t>
                      </a:r>
                    </a:p>
                  </a:txBody>
                  <a:tcPr>
                    <a:solidFill>
                      <a:schemeClr val="bg1">
                        <a:lumMod val="75000"/>
                      </a:schemeClr>
                    </a:solidFill>
                  </a:tcPr>
                </a:tc>
                <a:tc>
                  <a:txBody>
                    <a:bodyPr/>
                    <a:lstStyle/>
                    <a:p>
                      <a:r>
                        <a:rPr lang="en-US" dirty="0"/>
                        <a:t>Average</a:t>
                      </a:r>
                    </a:p>
                  </a:txBody>
                  <a:tcPr>
                    <a:solidFill>
                      <a:schemeClr val="bg1">
                        <a:lumMod val="75000"/>
                      </a:schemeClr>
                    </a:solidFill>
                  </a:tcPr>
                </a:tc>
                <a:tc>
                  <a:txBody>
                    <a:bodyPr/>
                    <a:lstStyle/>
                    <a:p>
                      <a:r>
                        <a:rPr lang="en-US" dirty="0"/>
                        <a:t>Maximum</a:t>
                      </a:r>
                    </a:p>
                  </a:txBody>
                  <a:tcPr>
                    <a:solidFill>
                      <a:schemeClr val="bg1">
                        <a:lumMod val="75000"/>
                      </a:schemeClr>
                    </a:solidFill>
                  </a:tcPr>
                </a:tc>
                <a:tc>
                  <a:txBody>
                    <a:bodyPr/>
                    <a:lstStyle/>
                    <a:p>
                      <a:r>
                        <a:rPr lang="en-US" dirty="0"/>
                        <a:t>Minimum</a:t>
                      </a:r>
                    </a:p>
                  </a:txBody>
                  <a:tcPr>
                    <a:solidFill>
                      <a:schemeClr val="bg1">
                        <a:lumMod val="75000"/>
                      </a:schemeClr>
                    </a:solidFill>
                  </a:tcPr>
                </a:tc>
                <a:tc>
                  <a:txBody>
                    <a:bodyPr/>
                    <a:lstStyle/>
                    <a:p>
                      <a:r>
                        <a:rPr lang="en-US" dirty="0"/>
                        <a:t>Average</a:t>
                      </a:r>
                    </a:p>
                  </a:txBody>
                  <a:tcPr>
                    <a:solidFill>
                      <a:schemeClr val="bg1">
                        <a:lumMod val="75000"/>
                      </a:schemeClr>
                    </a:solidFill>
                  </a:tcPr>
                </a:tc>
                <a:tc>
                  <a:txBody>
                    <a:bodyPr/>
                    <a:lstStyle/>
                    <a:p>
                      <a:r>
                        <a:rPr lang="en-US" dirty="0"/>
                        <a:t>Maximum</a:t>
                      </a:r>
                    </a:p>
                  </a:txBody>
                  <a:tcPr>
                    <a:solidFill>
                      <a:schemeClr val="bg1">
                        <a:lumMod val="75000"/>
                      </a:schemeClr>
                    </a:solidFill>
                  </a:tcPr>
                </a:tc>
                <a:extLst>
                  <a:ext uri="{0D108BD9-81ED-4DB2-BD59-A6C34878D82A}">
                    <a16:rowId xmlns:a16="http://schemas.microsoft.com/office/drawing/2014/main" val="3548961283"/>
                  </a:ext>
                </a:extLst>
              </a:tr>
              <a:tr h="389062">
                <a:tc>
                  <a:txBody>
                    <a:bodyPr/>
                    <a:lstStyle/>
                    <a:p>
                      <a:pPr algn="ctr"/>
                      <a:r>
                        <a:rPr lang="en-US" dirty="0"/>
                        <a:t>$0/acre/year</a:t>
                      </a:r>
                    </a:p>
                  </a:txBody>
                  <a:tcPr>
                    <a:solidFill>
                      <a:schemeClr val="bg1">
                        <a:lumMod val="85000"/>
                      </a:schemeClr>
                    </a:solidFill>
                  </a:tcPr>
                </a:tc>
                <a:tc>
                  <a:txBody>
                    <a:bodyPr/>
                    <a:lstStyle/>
                    <a:p>
                      <a:pPr algn="ctr"/>
                      <a:r>
                        <a:rPr lang="en-US" dirty="0"/>
                        <a:t>$6.3/acre/year</a:t>
                      </a:r>
                    </a:p>
                  </a:txBody>
                  <a:tcPr>
                    <a:solidFill>
                      <a:schemeClr val="bg1">
                        <a:lumMod val="85000"/>
                      </a:schemeClr>
                    </a:solidFill>
                  </a:tcPr>
                </a:tc>
                <a:tc>
                  <a:txBody>
                    <a:bodyPr/>
                    <a:lstStyle/>
                    <a:p>
                      <a:pPr algn="ctr"/>
                      <a:r>
                        <a:rPr lang="en-US" dirty="0"/>
                        <a:t>$30.15/acre/year</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$0/acre/year</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$7.05/acre/year</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$32.25/acre/year</a:t>
                      </a:r>
                    </a:p>
                  </a:txBody>
                  <a:tcPr>
                    <a:solidFill>
                      <a:schemeClr val="bg1">
                        <a:lumMod val="85000"/>
                      </a:schemeClr>
                    </a:solidFill>
                  </a:tcPr>
                </a:tc>
                <a:extLst>
                  <a:ext uri="{0D108BD9-81ED-4DB2-BD59-A6C34878D82A}">
                    <a16:rowId xmlns:a16="http://schemas.microsoft.com/office/drawing/2014/main" val="3342598682"/>
                  </a:ext>
                </a:extLst>
              </a:tr>
              <a:tr h="680858">
                <a:tc>
                  <a:txBody>
                    <a:bodyPr/>
                    <a:lstStyle/>
                    <a:p>
                      <a:pPr algn="ctr"/>
                      <a:r>
                        <a:rPr lang="en-US" dirty="0"/>
                        <a:t>-0.50 MT CO2e/acre/year</a:t>
                      </a:r>
                    </a:p>
                  </a:txBody>
                  <a:tcPr>
                    <a:solidFill>
                      <a:schemeClr val="bg1">
                        <a:lumMod val="85000"/>
                      </a:schemeClr>
                    </a:solidFill>
                  </a:tcPr>
                </a:tc>
                <a:tc>
                  <a:txBody>
                    <a:bodyPr/>
                    <a:lstStyle/>
                    <a:p>
                      <a:pPr algn="ctr"/>
                      <a:r>
                        <a:rPr lang="en-US" dirty="0">
                          <a:solidFill>
                            <a:schemeClr val="tx1"/>
                          </a:solidFill>
                        </a:rPr>
                        <a:t>0.42 </a:t>
                      </a:r>
                      <a:r>
                        <a:rPr lang="en-US" dirty="0"/>
                        <a:t>MT CO2e/acre/year</a:t>
                      </a:r>
                      <a:endParaRPr lang="en-US" dirty="0">
                        <a:solidFill>
                          <a:schemeClr val="tx1"/>
                        </a:solidFill>
                      </a:endParaRPr>
                    </a:p>
                  </a:txBody>
                  <a:tcPr>
                    <a:solidFill>
                      <a:schemeClr val="bg1">
                        <a:lumMod val="85000"/>
                      </a:schemeClr>
                    </a:solidFill>
                  </a:tcPr>
                </a:tc>
                <a:tc>
                  <a:txBody>
                    <a:bodyPr/>
                    <a:lstStyle/>
                    <a:p>
                      <a:pPr algn="ctr"/>
                      <a:r>
                        <a:rPr lang="en-US" dirty="0"/>
                        <a:t>2.01 MT CO2e/acre/year</a:t>
                      </a:r>
                    </a:p>
                  </a:txBody>
                  <a:tcPr>
                    <a:solidFill>
                      <a:schemeClr val="bg1">
                        <a:lumMod val="85000"/>
                      </a:schemeClr>
                    </a:solidFill>
                  </a:tcPr>
                </a:tc>
                <a:tc>
                  <a:txBody>
                    <a:bodyPr/>
                    <a:lstStyle/>
                    <a:p>
                      <a:pPr algn="ctr"/>
                      <a:r>
                        <a:rPr lang="en-US" dirty="0"/>
                        <a:t>-0.76 MT CO2e/acre/year</a:t>
                      </a:r>
                    </a:p>
                  </a:txBody>
                  <a:tcPr>
                    <a:solidFill>
                      <a:schemeClr val="bg1">
                        <a:lumMod val="85000"/>
                      </a:schemeClr>
                    </a:solidFill>
                  </a:tcPr>
                </a:tc>
                <a:tc>
                  <a:txBody>
                    <a:bodyPr/>
                    <a:lstStyle/>
                    <a:p>
                      <a:pPr algn="ctr"/>
                      <a:r>
                        <a:rPr lang="en-US" dirty="0"/>
                        <a:t>0.47 MT CO2e/acre/year</a:t>
                      </a:r>
                    </a:p>
                  </a:txBody>
                  <a:tcPr>
                    <a:solidFill>
                      <a:schemeClr val="bg1">
                        <a:lumMod val="85000"/>
                      </a:schemeClr>
                    </a:solidFill>
                  </a:tcPr>
                </a:tc>
                <a:tc>
                  <a:txBody>
                    <a:bodyPr/>
                    <a:lstStyle/>
                    <a:p>
                      <a:pPr algn="ctr"/>
                      <a:r>
                        <a:rPr lang="en-US" dirty="0"/>
                        <a:t>2.15 MT CO2e/acre/year</a:t>
                      </a:r>
                    </a:p>
                  </a:txBody>
                  <a:tcPr>
                    <a:solidFill>
                      <a:schemeClr val="bg1">
                        <a:lumMod val="85000"/>
                      </a:schemeClr>
                    </a:solidFill>
                  </a:tcPr>
                </a:tc>
                <a:extLst>
                  <a:ext uri="{0D108BD9-81ED-4DB2-BD59-A6C34878D82A}">
                    <a16:rowId xmlns:a16="http://schemas.microsoft.com/office/drawing/2014/main" val="3217804715"/>
                  </a:ext>
                </a:extLst>
              </a:tr>
            </a:tbl>
          </a:graphicData>
        </a:graphic>
      </p:graphicFrame>
      <p:sp>
        <p:nvSpPr>
          <p:cNvPr id="4" name="Rectangle 3">
            <a:extLst>
              <a:ext uri="{FF2B5EF4-FFF2-40B4-BE49-F238E27FC236}">
                <a16:creationId xmlns:a16="http://schemas.microsoft.com/office/drawing/2014/main" id="{DB420A51-07E9-4924-B068-0BDC5FCAF38B}"/>
              </a:ext>
            </a:extLst>
          </p:cNvPr>
          <p:cNvSpPr/>
          <p:nvPr/>
        </p:nvSpPr>
        <p:spPr>
          <a:xfrm>
            <a:off x="9218429" y="2209639"/>
            <a:ext cx="394678" cy="3166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BBA100-6FA1-4A3E-80B0-91541E8E5C2B}"/>
              </a:ext>
            </a:extLst>
          </p:cNvPr>
          <p:cNvSpPr/>
          <p:nvPr/>
        </p:nvSpPr>
        <p:spPr>
          <a:xfrm>
            <a:off x="3124810" y="2240965"/>
            <a:ext cx="394678" cy="3166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44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FA287-E0BA-4031-8EC2-561584A22908}"/>
              </a:ext>
            </a:extLst>
          </p:cNvPr>
          <p:cNvSpPr>
            <a:spLocks noGrp="1"/>
          </p:cNvSpPr>
          <p:nvPr>
            <p:ph type="title"/>
          </p:nvPr>
        </p:nvSpPr>
        <p:spPr>
          <a:xfrm>
            <a:off x="132347" y="895393"/>
            <a:ext cx="10515600" cy="1001378"/>
          </a:xfrm>
        </p:spPr>
        <p:txBody>
          <a:bodyPr/>
          <a:lstStyle/>
          <a:p>
            <a:r>
              <a:rPr lang="en-US" dirty="0"/>
              <a:t>Cost/benefit considerations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1069161-3C9D-4B05-807D-AF7E19654696}"/>
                  </a:ext>
                </a:extLst>
              </p:cNvPr>
              <p:cNvSpPr txBox="1">
                <a:spLocks/>
              </p:cNvSpPr>
              <p:nvPr/>
            </p:nvSpPr>
            <p:spPr>
              <a:xfrm>
                <a:off x="66172" y="2284746"/>
                <a:ext cx="12059653" cy="1603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Palatino Linotype" panose="020405020505050303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 </m:t>
                      </m:r>
                      <m:m>
                        <m:mPr>
                          <m:mcs>
                            <m:mc>
                              <m:mcPr>
                                <m:count m:val="1"/>
                                <m:mcJc m:val="center"/>
                              </m:mcPr>
                            </m:mc>
                          </m:mcs>
                          <m:ctrlPr>
                            <a:rPr lang="en-US"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𝑁</m:t>
                            </m:r>
                            <m:r>
                              <a:rPr lang="en-US" b="0" i="1" smtClean="0">
                                <a:solidFill>
                                  <a:schemeClr val="tx1"/>
                                </a:solidFill>
                                <a:latin typeface="Cambria Math" panose="02040503050406030204" pitchFamily="18" charset="0"/>
                              </a:rPr>
                              <m:t>𝑒𝑡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𝑝𝑎𝑦𝑚𝑒𝑛𝑡</m:t>
                            </m:r>
                          </m:e>
                        </m:mr>
                        <m:mr>
                          <m:e>
                            <m:r>
                              <a:rPr lang="en-US" i="1">
                                <a:solidFill>
                                  <a:schemeClr val="tx1"/>
                                </a:solidFill>
                                <a:latin typeface="Cambria Math" panose="02040503050406030204" pitchFamily="18" charset="0"/>
                              </a:rPr>
                              <m:t>𝑝𝑒𝑟</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𝑎𝑐𝑟𝑒</m:t>
                            </m:r>
                          </m:e>
                        </m:mr>
                      </m:m>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i="1" smtClean="0">
                              <a:solidFill>
                                <a:schemeClr val="tx1"/>
                              </a:solidFill>
                              <a:latin typeface="Cambria Math" panose="02040503050406030204" pitchFamily="18" charset="0"/>
                            </a:rPr>
                            <m:t>$</m:t>
                          </m:r>
                        </m:num>
                        <m:den>
                          <m:m>
                            <m:mPr>
                              <m:mcs>
                                <m:mc>
                                  <m:mcPr>
                                    <m:count m:val="1"/>
                                    <m:mcJc m:val="center"/>
                                  </m:mcPr>
                                </m:mc>
                              </m:mcs>
                              <m:ctrlPr>
                                <a:rPr lang="en-US"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𝑜𝑛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e>
                            </m:mr>
                            <m:mr>
                              <m:e>
                                <m:r>
                                  <a:rPr lang="en-US" b="0" i="1" smtClean="0">
                                    <a:solidFill>
                                      <a:schemeClr val="tx1"/>
                                    </a:solidFill>
                                    <a:latin typeface="Cambria Math" panose="02040503050406030204" pitchFamily="18" charset="0"/>
                                  </a:rPr>
                                  <m:t>𝑐𝑎𝑟𝑏𝑜𝑛</m:t>
                                </m:r>
                              </m:e>
                            </m:mr>
                          </m:m>
                        </m:den>
                      </m:f>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m>
                            <m:mPr>
                              <m:mcs>
                                <m:mc>
                                  <m:mcPr>
                                    <m:count m:val="1"/>
                                    <m:mcJc m:val="center"/>
                                  </m:mcPr>
                                </m:mc>
                              </m:mcs>
                              <m:ctrlPr>
                                <a:rPr lang="en-US" i="1" smtClean="0">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𝑡𝑜𝑛𝑠</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𝑜𝑓</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𝑐𝑎𝑟𝑏𝑜𝑛</m:t>
                                </m:r>
                              </m:e>
                            </m:mr>
                            <m:mr>
                              <m:e>
                                <m:r>
                                  <a:rPr lang="en-US" i="1">
                                    <a:solidFill>
                                      <a:schemeClr val="tx1"/>
                                    </a:solidFill>
                                    <a:latin typeface="Cambria Math" panose="02040503050406030204" pitchFamily="18" charset="0"/>
                                  </a:rPr>
                                  <m:t>𝑠𝑒𝑞𝑢𝑒𝑠𝑡𝑒𝑑</m:t>
                                </m:r>
                              </m:e>
                            </m:mr>
                          </m:m>
                        </m:num>
                        <m:den>
                          <m:r>
                            <a:rPr lang="en-US" i="1" smtClean="0">
                              <a:solidFill>
                                <a:schemeClr val="tx1"/>
                              </a:solidFill>
                              <a:latin typeface="Cambria Math" panose="02040503050406030204" pitchFamily="18" charset="0"/>
                            </a:rPr>
                            <m:t>𝑎𝑐𝑟𝑒</m:t>
                          </m:r>
                        </m:den>
                      </m:f>
                      <m:r>
                        <a:rPr lang="en-US" b="0" i="1" smtClean="0">
                          <a:solidFill>
                            <a:schemeClr val="tx1"/>
                          </a:solidFill>
                          <a:latin typeface="Cambria Math" panose="02040503050406030204" pitchFamily="18" charset="0"/>
                        </a:rPr>
                        <m:t>−</m:t>
                      </m:r>
                      <m:m>
                        <m:mPr>
                          <m:mcs>
                            <m:mc>
                              <m:mcPr>
                                <m:count m:val="1"/>
                                <m:mcJc m:val="center"/>
                              </m:mcPr>
                            </m:mc>
                          </m:mcs>
                          <m:ctrlPr>
                            <a:rPr lang="en-US" b="1" i="1" smtClean="0">
                              <a:solidFill>
                                <a:schemeClr val="accent6">
                                  <a:lumMod val="50000"/>
                                </a:schemeClr>
                              </a:solidFill>
                              <a:latin typeface="Cambria Math" panose="02040503050406030204" pitchFamily="18" charset="0"/>
                            </a:rPr>
                          </m:ctrlPr>
                        </m:mPr>
                        <m:mr>
                          <m:e>
                            <m:r>
                              <m:rPr>
                                <m:brk m:alnAt="7"/>
                              </m:rPr>
                              <a:rPr lang="en-US" b="1" i="1" smtClean="0">
                                <a:solidFill>
                                  <a:schemeClr val="accent6">
                                    <a:lumMod val="50000"/>
                                  </a:schemeClr>
                                </a:solidFill>
                                <a:latin typeface="Cambria Math" panose="02040503050406030204" pitchFamily="18" charset="0"/>
                              </a:rPr>
                              <m:t>𝒄</m:t>
                            </m:r>
                            <m:r>
                              <a:rPr lang="en-US" b="1" i="1" smtClean="0">
                                <a:solidFill>
                                  <a:schemeClr val="accent6">
                                    <a:lumMod val="50000"/>
                                  </a:schemeClr>
                                </a:solidFill>
                                <a:latin typeface="Cambria Math" panose="02040503050406030204" pitchFamily="18" charset="0"/>
                              </a:rPr>
                              <m:t>𝒐𝒔𝒕</m:t>
                            </m:r>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𝒃𝒆𝒏𝒆𝒇𝒊𝒕</m:t>
                            </m:r>
                            <m:r>
                              <a:rPr lang="en-US" b="1" i="1" smtClean="0">
                                <a:solidFill>
                                  <a:schemeClr val="accent6">
                                    <a:lumMod val="50000"/>
                                  </a:schemeClr>
                                </a:solidFill>
                                <a:latin typeface="Cambria Math" panose="02040503050406030204" pitchFamily="18" charset="0"/>
                              </a:rPr>
                              <m:t> </m:t>
                            </m:r>
                            <m:r>
                              <a:rPr lang="en-US" b="1" i="1" smtClean="0">
                                <a:solidFill>
                                  <a:schemeClr val="accent6">
                                    <a:lumMod val="50000"/>
                                  </a:schemeClr>
                                </a:solidFill>
                                <a:latin typeface="Cambria Math" panose="02040503050406030204" pitchFamily="18" charset="0"/>
                              </a:rPr>
                              <m:t>𝒐𝒇</m:t>
                            </m:r>
                          </m:e>
                        </m:mr>
                        <m:mr>
                          <m:e>
                            <m:r>
                              <a:rPr lang="en-US" b="1" i="1" smtClean="0">
                                <a:solidFill>
                                  <a:schemeClr val="accent6">
                                    <a:lumMod val="50000"/>
                                  </a:schemeClr>
                                </a:solidFill>
                                <a:latin typeface="Cambria Math" panose="02040503050406030204" pitchFamily="18" charset="0"/>
                              </a:rPr>
                              <m:t>𝒄𝒉𝒂𝒏𝒈𝒊𝒏𝒈</m:t>
                            </m:r>
                            <m:r>
                              <a:rPr lang="en-US" b="1" i="1" smtClean="0">
                                <a:solidFill>
                                  <a:schemeClr val="accent6">
                                    <a:lumMod val="50000"/>
                                  </a:schemeClr>
                                </a:solidFill>
                                <a:latin typeface="Cambria Math" panose="02040503050406030204" pitchFamily="18" charset="0"/>
                              </a:rPr>
                              <m:t> </m:t>
                            </m:r>
                            <m:r>
                              <a:rPr lang="en-US" b="1" i="1" smtClean="0">
                                <a:solidFill>
                                  <a:schemeClr val="accent6">
                                    <a:lumMod val="50000"/>
                                  </a:schemeClr>
                                </a:solidFill>
                                <a:latin typeface="Cambria Math" panose="02040503050406030204" pitchFamily="18" charset="0"/>
                              </a:rPr>
                              <m:t>𝒎𝒂𝒏𝒂𝒈𝒆𝒎𝒆𝒏𝒕</m:t>
                            </m:r>
                          </m:e>
                        </m:mr>
                      </m:m>
                      <m:r>
                        <a:rPr lang="en-US" i="1" smtClean="0">
                          <a:solidFill>
                            <a:schemeClr val="tx1"/>
                          </a:solidFill>
                          <a:latin typeface="Cambria Math" panose="02040503050406030204" pitchFamily="18" charset="0"/>
                        </a:rPr>
                        <m:t>−</m:t>
                      </m:r>
                      <m:m>
                        <m:mPr>
                          <m:mcs>
                            <m:mc>
                              <m:mcPr>
                                <m:count m:val="1"/>
                                <m:mcJc m:val="center"/>
                              </m:mcPr>
                            </m:mc>
                          </m:mcs>
                          <m:ctrlPr>
                            <a:rPr lang="en-US" i="1" smtClean="0">
                              <a:solidFill>
                                <a:schemeClr val="tx1"/>
                              </a:solidFill>
                              <a:latin typeface="Cambria Math" panose="02040503050406030204" pitchFamily="18" charset="0"/>
                            </a:rPr>
                          </m:ctrlPr>
                        </m:mPr>
                        <m:mr>
                          <m:e>
                            <m:r>
                              <a:rPr lang="en-US" b="1" i="1">
                                <a:solidFill>
                                  <a:srgbClr val="C00000"/>
                                </a:solidFill>
                                <a:latin typeface="Cambria Math" panose="02040503050406030204" pitchFamily="18" charset="0"/>
                              </a:rPr>
                              <m:t>𝒕𝒓𝒂𝒏𝒔𝒂𝒄𝒕𝒊𝒐𝒏</m:t>
                            </m:r>
                          </m:e>
                        </m:mr>
                        <m:mr>
                          <m:e>
                            <m:r>
                              <a:rPr lang="en-US" b="1" i="1">
                                <a:solidFill>
                                  <a:srgbClr val="C00000"/>
                                </a:solidFill>
                                <a:latin typeface="Cambria Math" panose="02040503050406030204" pitchFamily="18" charset="0"/>
                              </a:rPr>
                              <m:t>𝒄𝒐𝒔𝒕</m:t>
                            </m:r>
                          </m:e>
                        </m:mr>
                      </m:m>
                    </m:oMath>
                  </m:oMathPara>
                </a14:m>
                <a:endParaRPr lang="en-US" b="1" dirty="0">
                  <a:solidFill>
                    <a:schemeClr val="tx1"/>
                  </a:solidFill>
                </a:endParaRPr>
              </a:p>
            </p:txBody>
          </p:sp>
        </mc:Choice>
        <mc:Fallback xmlns="">
          <p:sp>
            <p:nvSpPr>
              <p:cNvPr id="7" name="Content Placeholder 2">
                <a:extLst>
                  <a:ext uri="{FF2B5EF4-FFF2-40B4-BE49-F238E27FC236}">
                    <a16:creationId xmlns:a16="http://schemas.microsoft.com/office/drawing/2014/main" id="{51069161-3C9D-4B05-807D-AF7E19654696}"/>
                  </a:ext>
                </a:extLst>
              </p:cNvPr>
              <p:cNvSpPr txBox="1">
                <a:spLocks noRot="1" noChangeAspect="1" noMove="1" noResize="1" noEditPoints="1" noAdjustHandles="1" noChangeArrowheads="1" noChangeShapeType="1" noTextEdit="1"/>
              </p:cNvSpPr>
              <p:nvPr/>
            </p:nvSpPr>
            <p:spPr>
              <a:xfrm>
                <a:off x="66172" y="2284746"/>
                <a:ext cx="12059653" cy="1603375"/>
              </a:xfrm>
              <a:prstGeom prst="rect">
                <a:avLst/>
              </a:prstGeom>
              <a:blipFill>
                <a:blip r:embed="rId2"/>
                <a:stretch>
                  <a:fillRect t="-1141"/>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48E9827B-2A0B-4D26-AD60-4F9C7040C73C}"/>
              </a:ext>
            </a:extLst>
          </p:cNvPr>
          <p:cNvSpPr txBox="1">
            <a:spLocks/>
          </p:cNvSpPr>
          <p:nvPr/>
        </p:nvSpPr>
        <p:spPr>
          <a:xfrm>
            <a:off x="242636" y="5160920"/>
            <a:ext cx="11706727" cy="8016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Palatino Linotype" panose="020405020505050303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dirty="0">
              <a:solidFill>
                <a:schemeClr val="tx1"/>
              </a:solidFill>
            </a:endParaRPr>
          </a:p>
        </p:txBody>
      </p:sp>
      <p:sp>
        <p:nvSpPr>
          <p:cNvPr id="9" name="Text Placeholder 4">
            <a:extLst>
              <a:ext uri="{FF2B5EF4-FFF2-40B4-BE49-F238E27FC236}">
                <a16:creationId xmlns:a16="http://schemas.microsoft.com/office/drawing/2014/main" id="{B1485812-7C39-4B41-BD7F-4B8EA7186832}"/>
              </a:ext>
            </a:extLst>
          </p:cNvPr>
          <p:cNvSpPr txBox="1">
            <a:spLocks/>
          </p:cNvSpPr>
          <p:nvPr/>
        </p:nvSpPr>
        <p:spPr>
          <a:xfrm>
            <a:off x="242634" y="3888121"/>
            <a:ext cx="11706727" cy="31066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Palatino Linotype" panose="020405020505050303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a:solidFill>
                  <a:schemeClr val="tx1"/>
                </a:solidFill>
              </a:rPr>
              <a:t>Example </a:t>
            </a:r>
            <a:r>
              <a:rPr lang="en-US" dirty="0">
                <a:solidFill>
                  <a:schemeClr val="accent6">
                    <a:lumMod val="50000"/>
                  </a:schemeClr>
                </a:solidFill>
              </a:rPr>
              <a:t>costs/benefits of changing management: </a:t>
            </a:r>
          </a:p>
          <a:p>
            <a:pPr marL="800100" lvl="1" indent="-342900">
              <a:buFont typeface="Arial" panose="020B0604020202020204" pitchFamily="34" charset="0"/>
              <a:buChar char="•"/>
            </a:pPr>
            <a:r>
              <a:rPr lang="en-US" dirty="0">
                <a:solidFill>
                  <a:schemeClr val="tx1"/>
                </a:solidFill>
              </a:rPr>
              <a:t>Agronomic benefits to cover-cropping and no-till.</a:t>
            </a:r>
          </a:p>
          <a:p>
            <a:pPr marL="800100" lvl="1" indent="-342900">
              <a:buFont typeface="Arial" panose="020B0604020202020204" pitchFamily="34" charset="0"/>
              <a:buChar char="•"/>
            </a:pPr>
            <a:r>
              <a:rPr lang="en-US" dirty="0">
                <a:solidFill>
                  <a:schemeClr val="tx1"/>
                </a:solidFill>
              </a:rPr>
              <a:t>Cover-crop seed, planting, etc.</a:t>
            </a:r>
          </a:p>
          <a:p>
            <a:pPr marL="800100" lvl="1" indent="-342900">
              <a:buFont typeface="Arial" panose="020B0604020202020204" pitchFamily="34" charset="0"/>
              <a:buChar char="•"/>
            </a:pPr>
            <a:r>
              <a:rPr lang="en-US" dirty="0">
                <a:solidFill>
                  <a:schemeClr val="tx1"/>
                </a:solidFill>
              </a:rPr>
              <a:t>Decrease in fuel use when adopting conservation tillage.</a:t>
            </a:r>
          </a:p>
          <a:p>
            <a:pPr marL="342900" indent="-342900">
              <a:buFont typeface="Arial" panose="020B0604020202020204" pitchFamily="34" charset="0"/>
              <a:buChar char="•"/>
            </a:pPr>
            <a:r>
              <a:rPr lang="en-US" dirty="0">
                <a:solidFill>
                  <a:schemeClr val="tx1"/>
                </a:solidFill>
              </a:rPr>
              <a:t>Example </a:t>
            </a:r>
            <a:r>
              <a:rPr lang="en-US" dirty="0">
                <a:solidFill>
                  <a:srgbClr val="C00000"/>
                </a:solidFill>
              </a:rPr>
              <a:t>transaction costs</a:t>
            </a:r>
            <a:r>
              <a:rPr lang="en-US" dirty="0">
                <a:solidFill>
                  <a:schemeClr val="tx1"/>
                </a:solidFill>
              </a:rPr>
              <a:t>: </a:t>
            </a:r>
          </a:p>
          <a:p>
            <a:pPr marL="800100" lvl="1" indent="-342900">
              <a:buFont typeface="Arial" panose="020B0604020202020204" pitchFamily="34" charset="0"/>
              <a:buChar char="•"/>
            </a:pPr>
            <a:r>
              <a:rPr lang="en-US" dirty="0">
                <a:solidFill>
                  <a:schemeClr val="tx1"/>
                </a:solidFill>
              </a:rPr>
              <a:t>Entering 5 years of farm management data.</a:t>
            </a:r>
          </a:p>
          <a:p>
            <a:pPr marL="800100" lvl="1" indent="-342900">
              <a:buFont typeface="Arial" panose="020B0604020202020204" pitchFamily="34" charset="0"/>
              <a:buChar char="•"/>
            </a:pPr>
            <a:r>
              <a:rPr lang="en-US" dirty="0">
                <a:solidFill>
                  <a:schemeClr val="tx1"/>
                </a:solidFill>
              </a:rPr>
              <a:t>Subscription for using software like Granular or </a:t>
            </a:r>
            <a:r>
              <a:rPr lang="en-US" dirty="0" err="1">
                <a:solidFill>
                  <a:schemeClr val="tx1"/>
                </a:solidFill>
              </a:rPr>
              <a:t>FieldView</a:t>
            </a:r>
            <a:r>
              <a:rPr lang="en-US" dirty="0">
                <a:solidFill>
                  <a:schemeClr val="tx1"/>
                </a:solidFill>
              </a:rPr>
              <a:t> Plus.</a:t>
            </a:r>
          </a:p>
          <a:p>
            <a:pPr marL="800100" lvl="1" indent="-342900">
              <a:buFont typeface="Arial" panose="020B0604020202020204" pitchFamily="34" charset="0"/>
              <a:buChar char="•"/>
            </a:pPr>
            <a:r>
              <a:rPr lang="en-US" dirty="0">
                <a:solidFill>
                  <a:schemeClr val="tx1"/>
                </a:solidFill>
              </a:rPr>
              <a:t>Soil sampling if not paid for by the intermediary.</a:t>
            </a:r>
          </a:p>
        </p:txBody>
      </p:sp>
    </p:spTree>
    <p:extLst>
      <p:ext uri="{BB962C8B-B14F-4D97-AF65-F5344CB8AC3E}">
        <p14:creationId xmlns:p14="http://schemas.microsoft.com/office/powerpoint/2010/main" val="179996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E460B-7D84-4D06-98F5-7CFFCBA6322A}"/>
              </a:ext>
            </a:extLst>
          </p:cNvPr>
          <p:cNvSpPr>
            <a:spLocks noGrp="1"/>
          </p:cNvSpPr>
          <p:nvPr>
            <p:ph type="title"/>
          </p:nvPr>
        </p:nvSpPr>
        <p:spPr>
          <a:xfrm>
            <a:off x="214897" y="259618"/>
            <a:ext cx="10515600" cy="1080452"/>
          </a:xfrm>
        </p:spPr>
        <p:txBody>
          <a:bodyPr>
            <a:normAutofit/>
          </a:bodyPr>
          <a:lstStyle/>
          <a:p>
            <a:r>
              <a:rPr lang="en-US" sz="4400" dirty="0"/>
              <a:t>Current Opportunities in KS</a:t>
            </a:r>
          </a:p>
        </p:txBody>
      </p:sp>
      <p:graphicFrame>
        <p:nvGraphicFramePr>
          <p:cNvPr id="6" name="Table 4">
            <a:extLst>
              <a:ext uri="{FF2B5EF4-FFF2-40B4-BE49-F238E27FC236}">
                <a16:creationId xmlns:a16="http://schemas.microsoft.com/office/drawing/2014/main" id="{9BBA087D-3DC4-442E-A9C8-0F70C3851C1F}"/>
              </a:ext>
            </a:extLst>
          </p:cNvPr>
          <p:cNvGraphicFramePr>
            <a:graphicFrameLocks noGrp="1"/>
          </p:cNvGraphicFramePr>
          <p:nvPr>
            <p:extLst>
              <p:ext uri="{D42A27DB-BD31-4B8C-83A1-F6EECF244321}">
                <p14:modId xmlns:p14="http://schemas.microsoft.com/office/powerpoint/2010/main" val="4168837768"/>
              </p:ext>
            </p:extLst>
          </p:nvPr>
        </p:nvGraphicFramePr>
        <p:xfrm>
          <a:off x="0" y="1340070"/>
          <a:ext cx="12192000" cy="5517928"/>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3957399986"/>
                    </a:ext>
                  </a:extLst>
                </a:gridCol>
                <a:gridCol w="3586480">
                  <a:extLst>
                    <a:ext uri="{9D8B030D-6E8A-4147-A177-3AD203B41FA5}">
                      <a16:colId xmlns:a16="http://schemas.microsoft.com/office/drawing/2014/main" val="1059997216"/>
                    </a:ext>
                  </a:extLst>
                </a:gridCol>
                <a:gridCol w="3200400">
                  <a:extLst>
                    <a:ext uri="{9D8B030D-6E8A-4147-A177-3AD203B41FA5}">
                      <a16:colId xmlns:a16="http://schemas.microsoft.com/office/drawing/2014/main" val="1205479613"/>
                    </a:ext>
                  </a:extLst>
                </a:gridCol>
                <a:gridCol w="3667760">
                  <a:extLst>
                    <a:ext uri="{9D8B030D-6E8A-4147-A177-3AD203B41FA5}">
                      <a16:colId xmlns:a16="http://schemas.microsoft.com/office/drawing/2014/main" val="3034761488"/>
                    </a:ext>
                  </a:extLst>
                </a:gridCol>
              </a:tblGrid>
              <a:tr h="709008">
                <a:tc>
                  <a:txBody>
                    <a:bodyPr/>
                    <a:lstStyle/>
                    <a:p>
                      <a:r>
                        <a:rPr lang="en-US" sz="2000" dirty="0"/>
                        <a:t>Market Administrator</a:t>
                      </a:r>
                    </a:p>
                  </a:txBody>
                  <a:tcPr>
                    <a:solidFill>
                      <a:srgbClr val="7030A0"/>
                    </a:solidFill>
                  </a:tcPr>
                </a:tc>
                <a:tc>
                  <a:txBody>
                    <a:bodyPr/>
                    <a:lstStyle/>
                    <a:p>
                      <a:r>
                        <a:rPr lang="en-US" dirty="0"/>
                        <a:t>Eligibility Criteria</a:t>
                      </a:r>
                    </a:p>
                  </a:txBody>
                  <a:tcPr>
                    <a:solidFill>
                      <a:srgbClr val="7030A0"/>
                    </a:solidFill>
                  </a:tcPr>
                </a:tc>
                <a:tc>
                  <a:txBody>
                    <a:bodyPr/>
                    <a:lstStyle/>
                    <a:p>
                      <a:r>
                        <a:rPr lang="en-US" dirty="0"/>
                        <a:t>Data Required</a:t>
                      </a:r>
                    </a:p>
                  </a:txBody>
                  <a:tcPr>
                    <a:solidFill>
                      <a:srgbClr val="7030A0"/>
                    </a:solidFill>
                  </a:tcPr>
                </a:tc>
                <a:tc>
                  <a:txBody>
                    <a:bodyPr/>
                    <a:lstStyle/>
                    <a:p>
                      <a:r>
                        <a:rPr lang="en-US" dirty="0"/>
                        <a:t>Payment</a:t>
                      </a:r>
                    </a:p>
                  </a:txBody>
                  <a:tcPr>
                    <a:solidFill>
                      <a:srgbClr val="7030A0"/>
                    </a:solidFill>
                  </a:tcPr>
                </a:tc>
                <a:extLst>
                  <a:ext uri="{0D108BD9-81ED-4DB2-BD59-A6C34878D82A}">
                    <a16:rowId xmlns:a16="http://schemas.microsoft.com/office/drawing/2014/main" val="32432302"/>
                  </a:ext>
                </a:extLst>
              </a:tr>
              <a:tr h="1202230">
                <a:tc>
                  <a:txBody>
                    <a:bodyPr/>
                    <a:lstStyle/>
                    <a:p>
                      <a:r>
                        <a:rPr lang="en-US" sz="2400" dirty="0"/>
                        <a:t>Bayer</a:t>
                      </a:r>
                    </a:p>
                  </a:txBody>
                  <a:tcPr>
                    <a:solidFill>
                      <a:schemeClr val="bg1">
                        <a:lumMod val="85000"/>
                      </a:schemeClr>
                    </a:solidFill>
                  </a:tcPr>
                </a:tc>
                <a:tc>
                  <a:txBody>
                    <a:bodyPr/>
                    <a:lstStyle/>
                    <a:p>
                      <a:pPr marL="0" indent="0">
                        <a:buFont typeface="Arial" panose="020B0604020202020204" pitchFamily="34" charset="0"/>
                        <a:buNone/>
                      </a:pPr>
                      <a:r>
                        <a:rPr lang="en-US" b="0" dirty="0">
                          <a:solidFill>
                            <a:schemeClr val="tx1"/>
                          </a:solidFill>
                        </a:rPr>
                        <a:t>Adopt cover-crops, no-till/strip-till, or both after Jan. 1, 2012. Only corn and soybeans with occasional wheat.</a:t>
                      </a:r>
                    </a:p>
                  </a:txBody>
                  <a:tcPr>
                    <a:solidFill>
                      <a:schemeClr val="bg1">
                        <a:lumMod val="85000"/>
                      </a:schemeClr>
                    </a:solidFill>
                  </a:tcPr>
                </a:tc>
                <a:tc>
                  <a:txBody>
                    <a:bodyPr/>
                    <a:lstStyle/>
                    <a:p>
                      <a:r>
                        <a:rPr lang="en-US" sz="1800" b="0" dirty="0"/>
                        <a:t>Farm management records; share enrolled acreage </a:t>
                      </a:r>
                      <a:r>
                        <a:rPr lang="en-US" sz="1800" b="0" u="none" dirty="0"/>
                        <a:t>using </a:t>
                      </a:r>
                      <a:r>
                        <a:rPr lang="en-US" sz="1800" b="0" u="none" dirty="0" err="1"/>
                        <a:t>ForGround</a:t>
                      </a:r>
                      <a:r>
                        <a:rPr lang="en-US" sz="1800" b="0" u="none" dirty="0"/>
                        <a:t> account.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$5-6 acre/year for no-till/strip-till; up to $6/acre/year for cover cropping; $12/acre/year for both.</a:t>
                      </a:r>
                    </a:p>
                  </a:txBody>
                  <a:tcPr>
                    <a:solidFill>
                      <a:schemeClr val="bg1">
                        <a:lumMod val="85000"/>
                      </a:schemeClr>
                    </a:solidFill>
                  </a:tcPr>
                </a:tc>
                <a:extLst>
                  <a:ext uri="{0D108BD9-81ED-4DB2-BD59-A6C34878D82A}">
                    <a16:rowId xmlns:a16="http://schemas.microsoft.com/office/drawing/2014/main" val="1975049432"/>
                  </a:ext>
                </a:extLst>
              </a:tr>
              <a:tr h="1202230">
                <a:tc>
                  <a:txBody>
                    <a:bodyPr/>
                    <a:lstStyle/>
                    <a:p>
                      <a:r>
                        <a:rPr lang="en-US" sz="2400" dirty="0"/>
                        <a:t>Indigo</a:t>
                      </a:r>
                    </a:p>
                  </a:txBody>
                  <a:tcPr>
                    <a:solidFill>
                      <a:schemeClr val="bg1">
                        <a:lumMod val="95000"/>
                      </a:schemeClr>
                    </a:solidFill>
                  </a:tcPr>
                </a:tc>
                <a:tc>
                  <a:txBody>
                    <a:bodyPr/>
                    <a:lstStyle/>
                    <a:p>
                      <a:r>
                        <a:rPr lang="en-US" b="0" dirty="0"/>
                        <a:t>Adopt</a:t>
                      </a:r>
                      <a:r>
                        <a:rPr lang="en-US" sz="1800" b="0" i="0" kern="1200" dirty="0">
                          <a:solidFill>
                            <a:schemeClr val="dk1"/>
                          </a:solidFill>
                          <a:effectLst/>
                          <a:latin typeface="+mn-lt"/>
                          <a:ea typeface="+mn-ea"/>
                          <a:cs typeface="+mn-cs"/>
                        </a:rPr>
                        <a:t> cover crops, reduced tillage, precision nitrogen, diversifying crop rotation, </a:t>
                      </a:r>
                      <a:r>
                        <a:rPr lang="en-US" sz="1800" b="0" i="0" u="sng" kern="1200" dirty="0">
                          <a:solidFill>
                            <a:schemeClr val="dk1"/>
                          </a:solidFill>
                          <a:effectLst/>
                          <a:latin typeface="+mn-lt"/>
                          <a:ea typeface="+mn-ea"/>
                          <a:cs typeface="+mn-cs"/>
                        </a:rPr>
                        <a:t>or changes to livestock grazing. </a:t>
                      </a:r>
                      <a:r>
                        <a:rPr lang="en-US" sz="1800" b="0" i="0" kern="1200" dirty="0">
                          <a:solidFill>
                            <a:schemeClr val="dk1"/>
                          </a:solidFill>
                          <a:effectLst/>
                          <a:latin typeface="+mn-lt"/>
                          <a:ea typeface="+mn-ea"/>
                          <a:cs typeface="+mn-cs"/>
                        </a:rPr>
                        <a:t>Field crops.</a:t>
                      </a:r>
                      <a:endParaRPr lang="en-US" b="0" dirty="0"/>
                    </a:p>
                  </a:txBody>
                  <a:tcPr>
                    <a:solidFill>
                      <a:schemeClr val="bg1">
                        <a:lumMod val="95000"/>
                      </a:schemeClr>
                    </a:solidFill>
                  </a:tcPr>
                </a:tc>
                <a:tc>
                  <a:txBody>
                    <a:bodyPr/>
                    <a:lstStyle/>
                    <a:p>
                      <a:r>
                        <a:rPr lang="en-US" sz="1800" b="0" dirty="0"/>
                        <a:t>3-5 years of historical data plus current season data on tillage, fertilizer applications, planting and harvest, etc.</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chemeClr val="tx1"/>
                          </a:solidFill>
                        </a:rPr>
                        <a:t>Currently paying $30 per credit, but price fluctuates with demand. </a:t>
                      </a:r>
                      <a:r>
                        <a:rPr lang="en-US" b="0" dirty="0">
                          <a:solidFill>
                            <a:schemeClr val="tx1"/>
                          </a:solidFill>
                        </a:rPr>
                        <a:t>Guaranteed minimum of $15 for 2022 crop. </a:t>
                      </a:r>
                    </a:p>
                  </a:txBody>
                  <a:tcPr>
                    <a:solidFill>
                      <a:schemeClr val="bg1">
                        <a:lumMod val="95000"/>
                      </a:schemeClr>
                    </a:solidFill>
                  </a:tcPr>
                </a:tc>
                <a:extLst>
                  <a:ext uri="{0D108BD9-81ED-4DB2-BD59-A6C34878D82A}">
                    <a16:rowId xmlns:a16="http://schemas.microsoft.com/office/drawing/2014/main" val="1920128659"/>
                  </a:ext>
                </a:extLst>
              </a:tr>
              <a:tr h="1202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Nori</a:t>
                      </a:r>
                    </a:p>
                  </a:txBody>
                  <a:tcPr>
                    <a:solidFill>
                      <a:schemeClr val="bg1">
                        <a:lumMod val="85000"/>
                      </a:schemeClr>
                    </a:solidFill>
                  </a:tcPr>
                </a:tc>
                <a:tc>
                  <a:txBody>
                    <a:bodyPr/>
                    <a:lstStyle/>
                    <a:p>
                      <a:r>
                        <a:rPr lang="en-US" b="0" dirty="0"/>
                        <a:t>Adopted regenerative practices since 2011. No CRP for enrolled area since 2000. Row crops </a:t>
                      </a:r>
                      <a:r>
                        <a:rPr lang="en-US" b="0" u="sng" dirty="0"/>
                        <a:t>and some orchard/vineyard crops.</a:t>
                      </a:r>
                    </a:p>
                  </a:txBody>
                  <a:tcPr>
                    <a:solidFill>
                      <a:schemeClr val="bg1">
                        <a:lumMod val="85000"/>
                      </a:schemeClr>
                    </a:solidFill>
                  </a:tcPr>
                </a:tc>
                <a:tc>
                  <a:txBody>
                    <a:bodyPr/>
                    <a:lstStyle/>
                    <a:p>
                      <a:r>
                        <a:rPr lang="en-US" sz="1800" b="0" dirty="0"/>
                        <a:t>10 years historical data, at least 3 years of records prior to new practice adoption.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$15 currently per Nori Carbon Removal Ton; </a:t>
                      </a:r>
                      <a:r>
                        <a:rPr lang="en-US" b="0" u="sng" dirty="0">
                          <a:solidFill>
                            <a:schemeClr val="tx1"/>
                          </a:solidFill>
                        </a:rPr>
                        <a:t>In the future, producers receive carbon removal tokens to sell. </a:t>
                      </a:r>
                    </a:p>
                  </a:txBody>
                  <a:tcPr>
                    <a:solidFill>
                      <a:schemeClr val="bg1">
                        <a:lumMod val="85000"/>
                      </a:schemeClr>
                    </a:solidFill>
                  </a:tcPr>
                </a:tc>
                <a:extLst>
                  <a:ext uri="{0D108BD9-81ED-4DB2-BD59-A6C34878D82A}">
                    <a16:rowId xmlns:a16="http://schemas.microsoft.com/office/drawing/2014/main" val="2712931259"/>
                  </a:ext>
                </a:extLst>
              </a:tr>
              <a:tr h="1202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CarbonNow</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-Locus AG</a:t>
                      </a:r>
                    </a:p>
                  </a:txBody>
                  <a:tcPr>
                    <a:solidFill>
                      <a:schemeClr val="bg1">
                        <a:lumMod val="95000"/>
                      </a:schemeClr>
                    </a:solidFill>
                  </a:tcPr>
                </a:tc>
                <a:tc>
                  <a:txBody>
                    <a:bodyPr/>
                    <a:lstStyle/>
                    <a:p>
                      <a:r>
                        <a:rPr lang="en-US" b="0" dirty="0"/>
                        <a:t>Must purchase and apply Locus Ag soil probiotics. Applying the probiotic is the practice change.</a:t>
                      </a:r>
                    </a:p>
                  </a:txBody>
                  <a:tcPr>
                    <a:solidFill>
                      <a:schemeClr val="bg1">
                        <a:lumMod val="95000"/>
                      </a:schemeClr>
                    </a:solidFill>
                  </a:tcPr>
                </a:tc>
                <a:tc>
                  <a:txBody>
                    <a:bodyPr/>
                    <a:lstStyle/>
                    <a:p>
                      <a:r>
                        <a:rPr lang="en-US" sz="1800" b="0" dirty="0"/>
                        <a:t>3-5 years historical management data required. Commitment is for 4 or 10 year term.</a:t>
                      </a:r>
                    </a:p>
                  </a:txBody>
                  <a:tcPr>
                    <a:solidFill>
                      <a:schemeClr val="bg1">
                        <a:lumMod val="95000"/>
                      </a:schemeClr>
                    </a:solidFill>
                  </a:tcPr>
                </a:tc>
                <a:tc>
                  <a:txBody>
                    <a:bodyPr/>
                    <a:lstStyle/>
                    <a:p>
                      <a:r>
                        <a:rPr lang="en-US" sz="1800" b="0" dirty="0"/>
                        <a:t>$12 /acre / year minimum. 75% of annual payment at start of season</a:t>
                      </a:r>
                    </a:p>
                  </a:txBody>
                  <a:tcPr>
                    <a:solidFill>
                      <a:schemeClr val="bg1">
                        <a:lumMod val="95000"/>
                      </a:schemeClr>
                    </a:solidFill>
                  </a:tcPr>
                </a:tc>
                <a:extLst>
                  <a:ext uri="{0D108BD9-81ED-4DB2-BD59-A6C34878D82A}">
                    <a16:rowId xmlns:a16="http://schemas.microsoft.com/office/drawing/2014/main" val="1642082760"/>
                  </a:ext>
                </a:extLst>
              </a:tr>
            </a:tbl>
          </a:graphicData>
        </a:graphic>
      </p:graphicFrame>
    </p:spTree>
    <p:extLst>
      <p:ext uri="{BB962C8B-B14F-4D97-AF65-F5344CB8AC3E}">
        <p14:creationId xmlns:p14="http://schemas.microsoft.com/office/powerpoint/2010/main" val="65647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E460B-7D84-4D06-98F5-7CFFCBA6322A}"/>
              </a:ext>
            </a:extLst>
          </p:cNvPr>
          <p:cNvSpPr>
            <a:spLocks noGrp="1"/>
          </p:cNvSpPr>
          <p:nvPr>
            <p:ph type="title"/>
          </p:nvPr>
        </p:nvSpPr>
        <p:spPr>
          <a:xfrm>
            <a:off x="204737" y="127538"/>
            <a:ext cx="10515600" cy="1080452"/>
          </a:xfrm>
        </p:spPr>
        <p:txBody>
          <a:bodyPr>
            <a:normAutofit/>
          </a:bodyPr>
          <a:lstStyle/>
          <a:p>
            <a:r>
              <a:rPr lang="en-US" sz="4400" dirty="0"/>
              <a:t>Current Opportunities in KS – cont.</a:t>
            </a:r>
          </a:p>
        </p:txBody>
      </p:sp>
      <p:graphicFrame>
        <p:nvGraphicFramePr>
          <p:cNvPr id="6" name="Table 4">
            <a:extLst>
              <a:ext uri="{FF2B5EF4-FFF2-40B4-BE49-F238E27FC236}">
                <a16:creationId xmlns:a16="http://schemas.microsoft.com/office/drawing/2014/main" id="{9BBA087D-3DC4-442E-A9C8-0F70C3851C1F}"/>
              </a:ext>
            </a:extLst>
          </p:cNvPr>
          <p:cNvGraphicFramePr>
            <a:graphicFrameLocks noGrp="1"/>
          </p:cNvGraphicFramePr>
          <p:nvPr>
            <p:extLst>
              <p:ext uri="{D42A27DB-BD31-4B8C-83A1-F6EECF244321}">
                <p14:modId xmlns:p14="http://schemas.microsoft.com/office/powerpoint/2010/main" val="2137497015"/>
              </p:ext>
            </p:extLst>
          </p:nvPr>
        </p:nvGraphicFramePr>
        <p:xfrm>
          <a:off x="0" y="1207990"/>
          <a:ext cx="12192000" cy="563880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3957399986"/>
                    </a:ext>
                  </a:extLst>
                </a:gridCol>
                <a:gridCol w="2885440">
                  <a:extLst>
                    <a:ext uri="{9D8B030D-6E8A-4147-A177-3AD203B41FA5}">
                      <a16:colId xmlns:a16="http://schemas.microsoft.com/office/drawing/2014/main" val="1059997216"/>
                    </a:ext>
                  </a:extLst>
                </a:gridCol>
                <a:gridCol w="2905760">
                  <a:extLst>
                    <a:ext uri="{9D8B030D-6E8A-4147-A177-3AD203B41FA5}">
                      <a16:colId xmlns:a16="http://schemas.microsoft.com/office/drawing/2014/main" val="1205479613"/>
                    </a:ext>
                  </a:extLst>
                </a:gridCol>
                <a:gridCol w="4572000">
                  <a:extLst>
                    <a:ext uri="{9D8B030D-6E8A-4147-A177-3AD203B41FA5}">
                      <a16:colId xmlns:a16="http://schemas.microsoft.com/office/drawing/2014/main" val="3034761488"/>
                    </a:ext>
                  </a:extLst>
                </a:gridCol>
              </a:tblGrid>
              <a:tr h="696547">
                <a:tc>
                  <a:txBody>
                    <a:bodyPr/>
                    <a:lstStyle/>
                    <a:p>
                      <a:r>
                        <a:rPr lang="en-US" sz="2000" dirty="0"/>
                        <a:t>Market Administrator</a:t>
                      </a:r>
                    </a:p>
                  </a:txBody>
                  <a:tcPr>
                    <a:solidFill>
                      <a:srgbClr val="7030A0"/>
                    </a:solidFill>
                  </a:tcPr>
                </a:tc>
                <a:tc>
                  <a:txBody>
                    <a:bodyPr/>
                    <a:lstStyle/>
                    <a:p>
                      <a:r>
                        <a:rPr lang="en-US" dirty="0"/>
                        <a:t>Eligibility Criteria</a:t>
                      </a:r>
                    </a:p>
                  </a:txBody>
                  <a:tcPr>
                    <a:solidFill>
                      <a:srgbClr val="7030A0"/>
                    </a:solidFill>
                  </a:tcPr>
                </a:tc>
                <a:tc>
                  <a:txBody>
                    <a:bodyPr/>
                    <a:lstStyle/>
                    <a:p>
                      <a:r>
                        <a:rPr lang="en-US" dirty="0"/>
                        <a:t>Data Required</a:t>
                      </a:r>
                    </a:p>
                  </a:txBody>
                  <a:tcPr>
                    <a:solidFill>
                      <a:srgbClr val="7030A0"/>
                    </a:solidFill>
                  </a:tcPr>
                </a:tc>
                <a:tc>
                  <a:txBody>
                    <a:bodyPr/>
                    <a:lstStyle/>
                    <a:p>
                      <a:r>
                        <a:rPr lang="en-US" dirty="0"/>
                        <a:t>Payment</a:t>
                      </a:r>
                    </a:p>
                  </a:txBody>
                  <a:tcPr>
                    <a:solidFill>
                      <a:srgbClr val="7030A0"/>
                    </a:solidFill>
                  </a:tcPr>
                </a:tc>
                <a:extLst>
                  <a:ext uri="{0D108BD9-81ED-4DB2-BD59-A6C34878D82A}">
                    <a16:rowId xmlns:a16="http://schemas.microsoft.com/office/drawing/2014/main" val="32432302"/>
                  </a:ext>
                </a:extLst>
              </a:tr>
              <a:tr h="1082346">
                <a:tc>
                  <a:txBody>
                    <a:bodyPr/>
                    <a:lstStyle/>
                    <a:p>
                      <a:r>
                        <a:rPr lang="en-US" sz="2400" dirty="0" err="1"/>
                        <a:t>Agoro</a:t>
                      </a:r>
                      <a:endParaRPr lang="en-US" sz="2400" dirty="0"/>
                    </a:p>
                  </a:txBody>
                  <a:tcPr>
                    <a:solidFill>
                      <a:schemeClr val="bg1">
                        <a:lumMod val="85000"/>
                      </a:schemeClr>
                    </a:solidFill>
                  </a:tcPr>
                </a:tc>
                <a:tc>
                  <a:txBody>
                    <a:bodyPr/>
                    <a:lstStyle/>
                    <a:p>
                      <a:pPr marL="0" indent="0">
                        <a:buFont typeface="Arial" panose="020B0604020202020204" pitchFamily="34" charset="0"/>
                        <a:buNone/>
                      </a:pPr>
                      <a:r>
                        <a:rPr lang="en-US" sz="1800" b="0" i="0" kern="1200" dirty="0">
                          <a:solidFill>
                            <a:schemeClr val="dk1"/>
                          </a:solidFill>
                          <a:effectLst/>
                          <a:latin typeface="+mn-lt"/>
                          <a:ea typeface="+mn-ea"/>
                          <a:cs typeface="+mn-cs"/>
                        </a:rPr>
                        <a:t>Adopt cover crops, reduced tillage, precision nitrogen, diversifying crop rotation, or </a:t>
                      </a:r>
                      <a:r>
                        <a:rPr lang="en-US" sz="1800" b="0" i="0" u="sng" kern="1200" dirty="0">
                          <a:solidFill>
                            <a:schemeClr val="dk1"/>
                          </a:solidFill>
                          <a:effectLst/>
                          <a:latin typeface="+mn-lt"/>
                          <a:ea typeface="+mn-ea"/>
                          <a:cs typeface="+mn-cs"/>
                        </a:rPr>
                        <a:t>changes to livestock/pasture. Field crops, range and pasture.</a:t>
                      </a:r>
                      <a:endParaRPr lang="en-US" b="0" u="sng" dirty="0">
                        <a:solidFill>
                          <a:schemeClr val="tx1"/>
                        </a:solidFill>
                      </a:endParaRPr>
                    </a:p>
                  </a:txBody>
                  <a:tcPr>
                    <a:solidFill>
                      <a:schemeClr val="bg1">
                        <a:lumMod val="85000"/>
                      </a:schemeClr>
                    </a:solidFill>
                  </a:tcPr>
                </a:tc>
                <a:tc>
                  <a:txBody>
                    <a:bodyPr/>
                    <a:lstStyle/>
                    <a:p>
                      <a:r>
                        <a:rPr lang="en-US" sz="1800" b="0" u="none" dirty="0"/>
                        <a:t>Data from current crop year and past 5 years on crop rotation, nitrogen use, harvest, and tillage.</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$0.05 per </a:t>
                      </a:r>
                      <a:r>
                        <a:rPr lang="en-US" b="0" dirty="0" err="1">
                          <a:solidFill>
                            <a:schemeClr val="tx1"/>
                          </a:solidFill>
                        </a:rPr>
                        <a:t>lbs</a:t>
                      </a:r>
                      <a:r>
                        <a:rPr lang="en-US" b="0" dirty="0">
                          <a:solidFill>
                            <a:schemeClr val="tx1"/>
                          </a:solidFill>
                        </a:rPr>
                        <a:t> N reduced/acre/year;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$2.50 /acre/year using one of the 4Rs of nutrient stewardship.</a:t>
                      </a:r>
                    </a:p>
                  </a:txBody>
                  <a:tcPr>
                    <a:solidFill>
                      <a:schemeClr val="bg1">
                        <a:lumMod val="85000"/>
                      </a:schemeClr>
                    </a:solidFill>
                  </a:tcPr>
                </a:tc>
                <a:extLst>
                  <a:ext uri="{0D108BD9-81ED-4DB2-BD59-A6C34878D82A}">
                    <a16:rowId xmlns:a16="http://schemas.microsoft.com/office/drawing/2014/main" val="1975049432"/>
                  </a:ext>
                </a:extLst>
              </a:tr>
              <a:tr h="148116">
                <a:tc>
                  <a:txBody>
                    <a:bodyPr/>
                    <a:lstStyle/>
                    <a:p>
                      <a:r>
                        <a:rPr lang="en-US" sz="2400" dirty="0"/>
                        <a:t>CIBO Carbon Bridge</a:t>
                      </a:r>
                    </a:p>
                  </a:txBody>
                  <a:tcPr>
                    <a:solidFill>
                      <a:schemeClr val="bg1">
                        <a:lumMod val="95000"/>
                      </a:schemeClr>
                    </a:solidFill>
                  </a:tcPr>
                </a:tc>
                <a:tc>
                  <a:txBody>
                    <a:bodyPr/>
                    <a:lstStyle/>
                    <a:p>
                      <a:pPr marL="0" indent="0">
                        <a:buFont typeface="Arial" panose="020B0604020202020204" pitchFamily="34" charset="0"/>
                        <a:buNone/>
                      </a:pPr>
                      <a:r>
                        <a:rPr lang="en-US" sz="1800" b="0" i="0" kern="1200" dirty="0">
                          <a:solidFill>
                            <a:schemeClr val="dk1"/>
                          </a:solidFill>
                          <a:effectLst/>
                          <a:latin typeface="+mn-lt"/>
                          <a:ea typeface="+mn-ea"/>
                          <a:cs typeface="+mn-cs"/>
                        </a:rPr>
                        <a:t>Cover crops or reductions in tillage. Only corn and soybeans.</a:t>
                      </a:r>
                      <a:endParaRPr lang="en-US" b="1" dirty="0">
                        <a:solidFill>
                          <a:schemeClr val="tx1"/>
                        </a:solidFill>
                      </a:endParaRPr>
                    </a:p>
                  </a:txBody>
                  <a:tcPr>
                    <a:solidFill>
                      <a:schemeClr val="bg1">
                        <a:lumMod val="95000"/>
                      </a:schemeClr>
                    </a:solidFill>
                  </a:tcPr>
                </a:tc>
                <a:tc>
                  <a:txBody>
                    <a:bodyPr/>
                    <a:lstStyle/>
                    <a:p>
                      <a:r>
                        <a:rPr lang="en-US" sz="1800" b="0" dirty="0"/>
                        <a:t>Current season data on tillage, fertilizer applications, planting and harvest, etc. Must enroll in CIBO Impact platform.</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For no-till and cover crops: up to $35/acre/</a:t>
                      </a:r>
                      <a:r>
                        <a:rPr lang="en-US" b="0" dirty="0" err="1">
                          <a:solidFill>
                            <a:schemeClr val="tx1"/>
                          </a:solidFill>
                        </a:rPr>
                        <a:t>yr</a:t>
                      </a:r>
                      <a:r>
                        <a:rPr lang="en-US" b="0" dirty="0">
                          <a:solidFill>
                            <a:schemeClr val="tx1"/>
                          </a:solidFill>
                        </a:rPr>
                        <a:t> in year one, up to $25/acre/</a:t>
                      </a:r>
                      <a:r>
                        <a:rPr lang="en-US" b="0" dirty="0" err="1">
                          <a:solidFill>
                            <a:schemeClr val="tx1"/>
                          </a:solidFill>
                        </a:rPr>
                        <a:t>yr</a:t>
                      </a:r>
                      <a:r>
                        <a:rPr lang="en-US" b="0" dirty="0">
                          <a:solidFill>
                            <a:schemeClr val="tx1"/>
                          </a:solidFill>
                        </a:rPr>
                        <a:t> in year 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up to $15/acre/</a:t>
                      </a:r>
                      <a:r>
                        <a:rPr lang="en-US" b="0" dirty="0" err="1">
                          <a:solidFill>
                            <a:schemeClr val="tx1"/>
                          </a:solidFill>
                        </a:rPr>
                        <a:t>yr</a:t>
                      </a:r>
                      <a:r>
                        <a:rPr lang="en-US" b="0" dirty="0">
                          <a:solidFill>
                            <a:schemeClr val="tx1"/>
                          </a:solidFill>
                        </a:rPr>
                        <a:t> in year three, up to $10/acre/</a:t>
                      </a:r>
                      <a:r>
                        <a:rPr lang="en-US" b="0" dirty="0" err="1">
                          <a:solidFill>
                            <a:schemeClr val="tx1"/>
                          </a:solidFill>
                        </a:rPr>
                        <a:t>yr</a:t>
                      </a:r>
                      <a:r>
                        <a:rPr lang="en-US" b="0" dirty="0">
                          <a:solidFill>
                            <a:schemeClr val="tx1"/>
                          </a:solidFill>
                        </a:rPr>
                        <a:t> in year four.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chemeClr val="tx1"/>
                          </a:solidFill>
                        </a:rPr>
                        <a:t>Producers own carbon credits after year 4 and can sell on CIBO marketplace.</a:t>
                      </a:r>
                    </a:p>
                  </a:txBody>
                  <a:tcPr>
                    <a:solidFill>
                      <a:schemeClr val="bg1">
                        <a:lumMod val="95000"/>
                      </a:schemeClr>
                    </a:solidFill>
                  </a:tcPr>
                </a:tc>
                <a:extLst>
                  <a:ext uri="{0D108BD9-81ED-4DB2-BD59-A6C34878D82A}">
                    <a16:rowId xmlns:a16="http://schemas.microsoft.com/office/drawing/2014/main" val="1920128659"/>
                  </a:ext>
                </a:extLst>
              </a:tr>
              <a:tr h="1082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CIBO Carbon Credits</a:t>
                      </a:r>
                    </a:p>
                  </a:txBody>
                  <a:tcPr>
                    <a:solidFill>
                      <a:schemeClr val="bg1">
                        <a:lumMod val="85000"/>
                      </a:schemeClr>
                    </a:solidFill>
                  </a:tcPr>
                </a:tc>
                <a:tc>
                  <a:txBody>
                    <a:bodyPr/>
                    <a:lstStyle/>
                    <a:p>
                      <a:pPr marL="0" indent="0">
                        <a:buFont typeface="Arial" panose="020B0604020202020204" pitchFamily="34" charset="0"/>
                        <a:buNone/>
                      </a:pPr>
                      <a:r>
                        <a:rPr lang="en-US" sz="1800" b="0" i="0" kern="1200" dirty="0">
                          <a:solidFill>
                            <a:schemeClr val="dk1"/>
                          </a:solidFill>
                          <a:effectLst/>
                          <a:latin typeface="+mn-lt"/>
                          <a:ea typeface="+mn-ea"/>
                          <a:cs typeface="+mn-cs"/>
                        </a:rPr>
                        <a:t>Cover crops, reductions in tillage, or nitrogen management. Only corn and soybeans.</a:t>
                      </a:r>
                      <a:endParaRPr lang="en-US" b="1" dirty="0">
                        <a:solidFill>
                          <a:schemeClr val="tx1"/>
                        </a:solidFill>
                      </a:endParaRPr>
                    </a:p>
                  </a:txBody>
                  <a:tcPr>
                    <a:solidFill>
                      <a:schemeClr val="bg1">
                        <a:lumMod val="85000"/>
                      </a:schemeClr>
                    </a:solidFill>
                  </a:tcPr>
                </a:tc>
                <a:tc>
                  <a:txBody>
                    <a:bodyPr/>
                    <a:lstStyle/>
                    <a:p>
                      <a:r>
                        <a:rPr lang="en-US" sz="1800" b="0" dirty="0"/>
                        <a:t>Current season data on tillage, fertilizer applications, planting and harvest, etc. Must enroll in CIBO Impact platform.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Producers own carbon credits and can sell on CIBO marketplace.</a:t>
                      </a:r>
                    </a:p>
                  </a:txBody>
                  <a:tcPr>
                    <a:solidFill>
                      <a:schemeClr val="bg1">
                        <a:lumMod val="85000"/>
                      </a:schemeClr>
                    </a:solidFill>
                  </a:tcPr>
                </a:tc>
                <a:extLst>
                  <a:ext uri="{0D108BD9-81ED-4DB2-BD59-A6C34878D82A}">
                    <a16:rowId xmlns:a16="http://schemas.microsoft.com/office/drawing/2014/main" val="2712931259"/>
                  </a:ext>
                </a:extLst>
              </a:tr>
            </a:tbl>
          </a:graphicData>
        </a:graphic>
      </p:graphicFrame>
    </p:spTree>
    <p:extLst>
      <p:ext uri="{BB962C8B-B14F-4D97-AF65-F5344CB8AC3E}">
        <p14:creationId xmlns:p14="http://schemas.microsoft.com/office/powerpoint/2010/main" val="316614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E460B-7D84-4D06-98F5-7CFFCBA6322A}"/>
              </a:ext>
            </a:extLst>
          </p:cNvPr>
          <p:cNvSpPr>
            <a:spLocks noGrp="1"/>
          </p:cNvSpPr>
          <p:nvPr>
            <p:ph type="title"/>
          </p:nvPr>
        </p:nvSpPr>
        <p:spPr>
          <a:xfrm>
            <a:off x="0" y="-132080"/>
            <a:ext cx="10515600" cy="1311275"/>
          </a:xfrm>
        </p:spPr>
        <p:txBody>
          <a:bodyPr>
            <a:normAutofit/>
          </a:bodyPr>
          <a:lstStyle/>
          <a:p>
            <a:r>
              <a:rPr lang="en-US" sz="4400" dirty="0"/>
              <a:t>Current Opportunities – cont.</a:t>
            </a:r>
          </a:p>
        </p:txBody>
      </p:sp>
      <p:graphicFrame>
        <p:nvGraphicFramePr>
          <p:cNvPr id="6" name="Table 4">
            <a:extLst>
              <a:ext uri="{FF2B5EF4-FFF2-40B4-BE49-F238E27FC236}">
                <a16:creationId xmlns:a16="http://schemas.microsoft.com/office/drawing/2014/main" id="{9BBA087D-3DC4-442E-A9C8-0F70C3851C1F}"/>
              </a:ext>
            </a:extLst>
          </p:cNvPr>
          <p:cNvGraphicFramePr>
            <a:graphicFrameLocks noGrp="1"/>
          </p:cNvGraphicFramePr>
          <p:nvPr>
            <p:extLst>
              <p:ext uri="{D42A27DB-BD31-4B8C-83A1-F6EECF244321}">
                <p14:modId xmlns:p14="http://schemas.microsoft.com/office/powerpoint/2010/main" val="1883465137"/>
              </p:ext>
            </p:extLst>
          </p:nvPr>
        </p:nvGraphicFramePr>
        <p:xfrm>
          <a:off x="0" y="1158424"/>
          <a:ext cx="12192000" cy="5682336"/>
        </p:xfrm>
        <a:graphic>
          <a:graphicData uri="http://schemas.openxmlformats.org/drawingml/2006/table">
            <a:tbl>
              <a:tblPr firstRow="1" bandRow="1">
                <a:tableStyleId>{073A0DAA-6AF3-43AB-8588-CEC1D06C72B9}</a:tableStyleId>
              </a:tblPr>
              <a:tblGrid>
                <a:gridCol w="1717040">
                  <a:extLst>
                    <a:ext uri="{9D8B030D-6E8A-4147-A177-3AD203B41FA5}">
                      <a16:colId xmlns:a16="http://schemas.microsoft.com/office/drawing/2014/main" val="3957399986"/>
                    </a:ext>
                  </a:extLst>
                </a:gridCol>
                <a:gridCol w="4846320">
                  <a:extLst>
                    <a:ext uri="{9D8B030D-6E8A-4147-A177-3AD203B41FA5}">
                      <a16:colId xmlns:a16="http://schemas.microsoft.com/office/drawing/2014/main" val="1059997216"/>
                    </a:ext>
                  </a:extLst>
                </a:gridCol>
                <a:gridCol w="2519680">
                  <a:extLst>
                    <a:ext uri="{9D8B030D-6E8A-4147-A177-3AD203B41FA5}">
                      <a16:colId xmlns:a16="http://schemas.microsoft.com/office/drawing/2014/main" val="1205479613"/>
                    </a:ext>
                  </a:extLst>
                </a:gridCol>
                <a:gridCol w="3108960">
                  <a:extLst>
                    <a:ext uri="{9D8B030D-6E8A-4147-A177-3AD203B41FA5}">
                      <a16:colId xmlns:a16="http://schemas.microsoft.com/office/drawing/2014/main" val="2952095064"/>
                    </a:ext>
                  </a:extLst>
                </a:gridCol>
              </a:tblGrid>
              <a:tr h="724256">
                <a:tc>
                  <a:txBody>
                    <a:bodyPr/>
                    <a:lstStyle/>
                    <a:p>
                      <a:r>
                        <a:rPr lang="en-US" sz="2000" dirty="0"/>
                        <a:t>Market Administrator</a:t>
                      </a:r>
                    </a:p>
                  </a:txBody>
                  <a:tcPr>
                    <a:solidFill>
                      <a:srgbClr val="7030A0"/>
                    </a:solidFill>
                  </a:tcPr>
                </a:tc>
                <a:tc>
                  <a:txBody>
                    <a:bodyPr/>
                    <a:lstStyle/>
                    <a:p>
                      <a:r>
                        <a:rPr lang="en-US" dirty="0"/>
                        <a:t>Eligibility Criteria</a:t>
                      </a:r>
                    </a:p>
                  </a:txBody>
                  <a:tcPr>
                    <a:solidFill>
                      <a:srgbClr val="7030A0"/>
                    </a:solidFill>
                  </a:tcPr>
                </a:tc>
                <a:tc>
                  <a:txBody>
                    <a:bodyPr/>
                    <a:lstStyle/>
                    <a:p>
                      <a:r>
                        <a:rPr lang="en-US" dirty="0"/>
                        <a:t>Data Required</a:t>
                      </a:r>
                    </a:p>
                  </a:txBody>
                  <a:tcPr>
                    <a:solidFill>
                      <a:srgbClr val="7030A0"/>
                    </a:solidFill>
                  </a:tcPr>
                </a:tc>
                <a:tc>
                  <a:txBody>
                    <a:bodyPr/>
                    <a:lstStyle/>
                    <a:p>
                      <a:r>
                        <a:rPr lang="en-US" dirty="0"/>
                        <a:t>Payment</a:t>
                      </a:r>
                    </a:p>
                  </a:txBody>
                  <a:tcPr>
                    <a:solidFill>
                      <a:srgbClr val="7030A0"/>
                    </a:solidFill>
                  </a:tcPr>
                </a:tc>
                <a:extLst>
                  <a:ext uri="{0D108BD9-81ED-4DB2-BD59-A6C34878D82A}">
                    <a16:rowId xmlns:a16="http://schemas.microsoft.com/office/drawing/2014/main" val="32432302"/>
                  </a:ext>
                </a:extLst>
              </a:tr>
              <a:tr h="1724120">
                <a:tc>
                  <a:txBody>
                    <a:bodyPr/>
                    <a:lstStyle/>
                    <a:p>
                      <a:r>
                        <a:rPr lang="en-US" sz="2400" dirty="0"/>
                        <a:t>Corteva</a:t>
                      </a:r>
                    </a:p>
                  </a:txBody>
                  <a:tcPr>
                    <a:solidFill>
                      <a:schemeClr val="bg1">
                        <a:lumMod val="85000"/>
                      </a:schemeClr>
                    </a:solidFill>
                  </a:tcPr>
                </a:tc>
                <a:tc>
                  <a:txBody>
                    <a:bodyPr/>
                    <a:lstStyle/>
                    <a:p>
                      <a:pPr marL="0" indent="0">
                        <a:buFont typeface="Arial" panose="020B0604020202020204" pitchFamily="34" charset="0"/>
                        <a:buNone/>
                      </a:pPr>
                      <a:r>
                        <a:rPr lang="en-US" sz="1800" b="0" dirty="0">
                          <a:solidFill>
                            <a:schemeClr val="tx1"/>
                          </a:solidFill>
                        </a:rPr>
                        <a:t>Adopt cover-crops, reduce tillage, reduce nitrogen use, or increase biodiversity. Includes barley, canola, chickpeas, corn, cotton, dry edible beans, dry field peas, flax, lentils, millet, oats, rye, sorghum, soybeans, sunflowers, triticale, dry wheat.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3 years of historical data plus current season data; </a:t>
                      </a:r>
                      <a:r>
                        <a:rPr lang="en-US" sz="1800" b="0" u="sng" dirty="0"/>
                        <a:t>Must use Granular Insights software.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75% of Indigo Ag carbon credit price, guaranteed minimum of $20. </a:t>
                      </a:r>
                    </a:p>
                    <a:p>
                      <a:endParaRPr lang="en-US" sz="1800" b="0" dirty="0"/>
                    </a:p>
                  </a:txBody>
                  <a:tcPr>
                    <a:solidFill>
                      <a:schemeClr val="bg1">
                        <a:lumMod val="85000"/>
                      </a:schemeClr>
                    </a:solidFill>
                  </a:tcPr>
                </a:tc>
                <a:extLst>
                  <a:ext uri="{0D108BD9-81ED-4DB2-BD59-A6C34878D82A}">
                    <a16:rowId xmlns:a16="http://schemas.microsoft.com/office/drawing/2014/main" val="1975049432"/>
                  </a:ext>
                </a:extLst>
              </a:tr>
              <a:tr h="20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TruTerra</a:t>
                      </a:r>
                      <a:endParaRPr lang="en-US" sz="2400" dirty="0"/>
                    </a:p>
                  </a:txBody>
                  <a:tcPr>
                    <a:solidFill>
                      <a:schemeClr val="bg2"/>
                    </a:solidFill>
                  </a:tcPr>
                </a:tc>
                <a:tc>
                  <a:txBody>
                    <a:bodyPr/>
                    <a:lstStyle/>
                    <a:p>
                      <a:r>
                        <a:rPr lang="en-US" sz="1800" b="0" dirty="0"/>
                        <a:t>Pathway 1: Adopt cover-crops or reduced/no-till  between 2019 and 2021; payments are made on a per ton basis. Includes corn, soybeans, wheat, or cotton in rotation. </a:t>
                      </a:r>
                    </a:p>
                    <a:p>
                      <a:r>
                        <a:rPr lang="en-US" sz="1800" b="0" dirty="0"/>
                        <a:t>Pathway 2: Practice changes must be made in fall 2021 or 2022. Same crop systems.</a:t>
                      </a:r>
                    </a:p>
                  </a:txBody>
                  <a:tcPr>
                    <a:solidFill>
                      <a:schemeClr val="bg2"/>
                    </a:solidFill>
                  </a:tcPr>
                </a:tc>
                <a:tc>
                  <a:txBody>
                    <a:bodyPr/>
                    <a:lstStyle/>
                    <a:p>
                      <a:r>
                        <a:rPr lang="en-US" sz="1800" b="0" dirty="0"/>
                        <a:t>Farm management records prior and during new practice adoption. </a:t>
                      </a:r>
                      <a:r>
                        <a:rPr lang="en-US" sz="1800" b="0" u="sng" dirty="0"/>
                        <a:t>Must enroll in </a:t>
                      </a:r>
                      <a:r>
                        <a:rPr lang="en-US" sz="1800" b="0" u="sng" dirty="0" err="1"/>
                        <a:t>TruTerra</a:t>
                      </a:r>
                      <a:r>
                        <a:rPr lang="en-US" sz="1800" b="0" u="sng" dirty="0"/>
                        <a:t> Insights platform.</a:t>
                      </a:r>
                    </a:p>
                  </a:txBody>
                  <a:tcPr>
                    <a:solidFill>
                      <a:schemeClr val="bg2"/>
                    </a:solidFill>
                  </a:tcPr>
                </a:tc>
                <a:tc>
                  <a:txBody>
                    <a:bodyPr/>
                    <a:lstStyle/>
                    <a:p>
                      <a:r>
                        <a:rPr lang="en-US" sz="1800" b="0" dirty="0"/>
                        <a:t>Pathway 1: </a:t>
                      </a:r>
                      <a:r>
                        <a:rPr lang="en-US" sz="1800" b="0" dirty="0">
                          <a:solidFill>
                            <a:schemeClr val="tx1"/>
                          </a:solidFill>
                        </a:rPr>
                        <a:t>Offering $25 per carbon credit from changes in 2021 crop year, $15 for 2020 and 2019. </a:t>
                      </a:r>
                    </a:p>
                    <a:p>
                      <a:r>
                        <a:rPr lang="en-US" sz="1800" b="0" dirty="0">
                          <a:solidFill>
                            <a:schemeClr val="tx1"/>
                          </a:solidFill>
                        </a:rPr>
                        <a:t>Pathway 2: Pays $2 per acre and producer retains the carbon rights. </a:t>
                      </a:r>
                      <a:endParaRPr lang="en-US" sz="1800" b="0" dirty="0"/>
                    </a:p>
                  </a:txBody>
                  <a:tcPr>
                    <a:solidFill>
                      <a:schemeClr val="bg2"/>
                    </a:solidFill>
                  </a:tcPr>
                </a:tc>
                <a:extLst>
                  <a:ext uri="{0D108BD9-81ED-4DB2-BD59-A6C34878D82A}">
                    <a16:rowId xmlns:a16="http://schemas.microsoft.com/office/drawing/2014/main" val="2712931259"/>
                  </a:ext>
                </a:extLst>
              </a:tr>
              <a:tr h="1101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Cargill</a:t>
                      </a:r>
                    </a:p>
                  </a:txBody>
                  <a:tcPr>
                    <a:solidFill>
                      <a:srgbClr val="D9D9D9"/>
                    </a:solidFill>
                  </a:tcPr>
                </a:tc>
                <a:tc>
                  <a:txBody>
                    <a:bodyPr/>
                    <a:lstStyle/>
                    <a:p>
                      <a:r>
                        <a:rPr lang="en-US" b="0" dirty="0"/>
                        <a:t>Conservation agriculture practices like cover-cropping and reductions in tillage.</a:t>
                      </a:r>
                    </a:p>
                  </a:txBody>
                  <a:tcPr>
                    <a:solidFill>
                      <a:srgbClr val="D9D9D9"/>
                    </a:solidFill>
                  </a:tcPr>
                </a:tc>
                <a:tc>
                  <a:txBody>
                    <a:bodyPr/>
                    <a:lstStyle/>
                    <a:p>
                      <a:r>
                        <a:rPr lang="en-US" sz="1800" b="0" dirty="0"/>
                        <a:t>4 years of historical data. </a:t>
                      </a:r>
                      <a:r>
                        <a:rPr lang="en-US" sz="1800" b="0" u="sng" dirty="0"/>
                        <a:t>Must be current or future Cargill grain customer.</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Guaranteed minimum of $25 per carbon credit generated. </a:t>
                      </a:r>
                    </a:p>
                    <a:p>
                      <a:endParaRPr lang="en-US" sz="1800" b="0" dirty="0"/>
                    </a:p>
                  </a:txBody>
                  <a:tcPr>
                    <a:solidFill>
                      <a:srgbClr val="D9D9D9"/>
                    </a:solidFill>
                  </a:tcPr>
                </a:tc>
                <a:extLst>
                  <a:ext uri="{0D108BD9-81ED-4DB2-BD59-A6C34878D82A}">
                    <a16:rowId xmlns:a16="http://schemas.microsoft.com/office/drawing/2014/main" val="2858776408"/>
                  </a:ext>
                </a:extLst>
              </a:tr>
            </a:tbl>
          </a:graphicData>
        </a:graphic>
      </p:graphicFrame>
    </p:spTree>
    <p:extLst>
      <p:ext uri="{BB962C8B-B14F-4D97-AF65-F5344CB8AC3E}">
        <p14:creationId xmlns:p14="http://schemas.microsoft.com/office/powerpoint/2010/main" val="373958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7DA81-7922-4C17-A5EE-7922FD253BA8}"/>
              </a:ext>
            </a:extLst>
          </p:cNvPr>
          <p:cNvSpPr>
            <a:spLocks noGrp="1"/>
          </p:cNvSpPr>
          <p:nvPr>
            <p:ph type="title"/>
          </p:nvPr>
        </p:nvSpPr>
        <p:spPr>
          <a:xfrm>
            <a:off x="831850" y="632409"/>
            <a:ext cx="10515600" cy="1188654"/>
          </a:xfrm>
        </p:spPr>
        <p:txBody>
          <a:bodyPr>
            <a:normAutofit/>
          </a:bodyPr>
          <a:lstStyle/>
          <a:p>
            <a:r>
              <a:rPr lang="en-US" dirty="0"/>
              <a:t>Outline</a:t>
            </a:r>
          </a:p>
        </p:txBody>
      </p:sp>
      <p:sp>
        <p:nvSpPr>
          <p:cNvPr id="5" name="Text Placeholder 4">
            <a:extLst>
              <a:ext uri="{FF2B5EF4-FFF2-40B4-BE49-F238E27FC236}">
                <a16:creationId xmlns:a16="http://schemas.microsoft.com/office/drawing/2014/main" id="{EBEC93AC-785E-4D34-B662-457414CC8A2C}"/>
              </a:ext>
            </a:extLst>
          </p:cNvPr>
          <p:cNvSpPr>
            <a:spLocks noGrp="1"/>
          </p:cNvSpPr>
          <p:nvPr>
            <p:ph type="body" idx="1"/>
          </p:nvPr>
        </p:nvSpPr>
        <p:spPr>
          <a:xfrm>
            <a:off x="831850" y="1796025"/>
            <a:ext cx="10515600" cy="4665735"/>
          </a:xfrm>
        </p:spPr>
        <p:txBody>
          <a:bodyPr>
            <a:normAutofit/>
          </a:bodyPr>
          <a:lstStyle/>
          <a:p>
            <a:pPr marL="457200" indent="-457200">
              <a:buFont typeface="+mj-lt"/>
              <a:buAutoNum type="arabicPeriod"/>
            </a:pPr>
            <a:r>
              <a:rPr lang="en-US" sz="3600" dirty="0">
                <a:solidFill>
                  <a:schemeClr val="tx1"/>
                </a:solidFill>
              </a:rPr>
              <a:t>Intro</a:t>
            </a:r>
          </a:p>
          <a:p>
            <a:pPr marL="914400" lvl="1" indent="-457200">
              <a:buFont typeface="Arial" panose="020B0604020202020204" pitchFamily="34" charset="0"/>
              <a:buChar char="•"/>
            </a:pPr>
            <a:r>
              <a:rPr lang="en-US" sz="3200" dirty="0">
                <a:solidFill>
                  <a:schemeClr val="tx1"/>
                </a:solidFill>
              </a:rPr>
              <a:t>What are carbon credits/markets?</a:t>
            </a:r>
          </a:p>
          <a:p>
            <a:pPr marL="914400" lvl="1" indent="-457200">
              <a:buFont typeface="Arial" panose="020B0604020202020204" pitchFamily="34" charset="0"/>
              <a:buChar char="•"/>
            </a:pPr>
            <a:r>
              <a:rPr lang="en-US" sz="3200" dirty="0">
                <a:solidFill>
                  <a:schemeClr val="tx1"/>
                </a:solidFill>
              </a:rPr>
              <a:t>What impacts the price of a carbon credit?</a:t>
            </a:r>
          </a:p>
          <a:p>
            <a:pPr marL="457200" indent="-457200">
              <a:buFont typeface="+mj-lt"/>
              <a:buAutoNum type="arabicPeriod"/>
            </a:pPr>
            <a:r>
              <a:rPr lang="en-US" sz="3600" dirty="0">
                <a:solidFill>
                  <a:schemeClr val="tx1"/>
                </a:solidFill>
              </a:rPr>
              <a:t>Determinants of potential payments</a:t>
            </a:r>
            <a:endParaRPr lang="en-US" sz="3200" dirty="0">
              <a:solidFill>
                <a:schemeClr val="tx1"/>
              </a:solidFill>
            </a:endParaRPr>
          </a:p>
          <a:p>
            <a:pPr marL="457200" indent="-457200">
              <a:buFont typeface="+mj-lt"/>
              <a:buAutoNum type="arabicPeriod"/>
            </a:pPr>
            <a:r>
              <a:rPr lang="en-US" sz="3600" dirty="0">
                <a:solidFill>
                  <a:schemeClr val="tx1"/>
                </a:solidFill>
              </a:rPr>
              <a:t>Return on investment</a:t>
            </a:r>
          </a:p>
          <a:p>
            <a:pPr marL="457200" indent="-457200">
              <a:buFont typeface="+mj-lt"/>
              <a:buAutoNum type="arabicPeriod"/>
            </a:pPr>
            <a:r>
              <a:rPr lang="en-US" sz="3600" dirty="0">
                <a:solidFill>
                  <a:schemeClr val="tx1"/>
                </a:solidFill>
              </a:rPr>
              <a:t>Current opportunities in KS</a:t>
            </a:r>
          </a:p>
          <a:p>
            <a:pPr marL="914400" lvl="1" indent="-457200">
              <a:buFont typeface="Arial" panose="020B0604020202020204" pitchFamily="34" charset="0"/>
              <a:buChar char="•"/>
            </a:pPr>
            <a:r>
              <a:rPr lang="en-US" sz="2800" dirty="0">
                <a:solidFill>
                  <a:schemeClr val="tx1"/>
                </a:solidFill>
              </a:rPr>
              <a:t>What are the pros and cons of each program?</a:t>
            </a:r>
          </a:p>
          <a:p>
            <a:pPr marL="457200" indent="-457200">
              <a:buFont typeface="+mj-lt"/>
              <a:buAutoNum type="arabicPeriod"/>
            </a:pPr>
            <a:r>
              <a:rPr lang="en-US" sz="3600" dirty="0">
                <a:solidFill>
                  <a:schemeClr val="tx1"/>
                </a:solidFill>
              </a:rPr>
              <a:t>Future outlook </a:t>
            </a:r>
          </a:p>
        </p:txBody>
      </p:sp>
    </p:spTree>
    <p:extLst>
      <p:ext uri="{BB962C8B-B14F-4D97-AF65-F5344CB8AC3E}">
        <p14:creationId xmlns:p14="http://schemas.microsoft.com/office/powerpoint/2010/main" val="370263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E460B-7D84-4D06-98F5-7CFFCBA6322A}"/>
              </a:ext>
            </a:extLst>
          </p:cNvPr>
          <p:cNvSpPr>
            <a:spLocks noGrp="1"/>
          </p:cNvSpPr>
          <p:nvPr>
            <p:ph type="title"/>
          </p:nvPr>
        </p:nvSpPr>
        <p:spPr>
          <a:xfrm>
            <a:off x="286419" y="101600"/>
            <a:ext cx="10515600" cy="1316705"/>
          </a:xfrm>
        </p:spPr>
        <p:txBody>
          <a:bodyPr>
            <a:normAutofit/>
          </a:bodyPr>
          <a:lstStyle/>
          <a:p>
            <a:r>
              <a:rPr lang="en-US" sz="4800" dirty="0"/>
              <a:t>What’s next?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B6BD7E3-17D7-4171-993F-8FA2B519DDBA}"/>
                  </a:ext>
                </a:extLst>
              </p:cNvPr>
              <p:cNvSpPr>
                <a:spLocks noGrp="1"/>
              </p:cNvSpPr>
              <p:nvPr>
                <p:ph type="body" idx="1"/>
              </p:nvPr>
            </p:nvSpPr>
            <p:spPr>
              <a:xfrm>
                <a:off x="286419" y="1418304"/>
                <a:ext cx="11619162" cy="5338095"/>
              </a:xfrm>
            </p:spPr>
            <p:txBody>
              <a:bodyPr>
                <a:normAutofit fontScale="92500" lnSpcReduction="10000"/>
              </a:bodyPr>
              <a:lstStyle/>
              <a:p>
                <a:r>
                  <a:rPr lang="en-US" sz="3200" dirty="0">
                    <a:solidFill>
                      <a:schemeClr val="tx1"/>
                    </a:solidFill>
                  </a:rPr>
                  <a:t>Ask questions of Market Administrators (e.g. Indigo) before enrolling </a:t>
                </a:r>
              </a:p>
              <a:p>
                <a:pPr marL="914400" lvl="1" indent="-457200">
                  <a:buFont typeface="+mj-lt"/>
                  <a:buAutoNum type="arabicPeriod"/>
                </a:pPr>
                <a:r>
                  <a:rPr lang="en-US" sz="2800" dirty="0">
                    <a:solidFill>
                      <a:schemeClr val="tx1"/>
                    </a:solidFill>
                  </a:rPr>
                  <a:t>Who owns the credits? </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 </m:t>
                    </m:r>
                  </m:oMath>
                </a14:m>
                <a:r>
                  <a:rPr lang="en-US" sz="2800" dirty="0">
                    <a:solidFill>
                      <a:schemeClr val="tx1"/>
                    </a:solidFill>
                  </a:rPr>
                  <a:t>If the price of carbon goes up will my payment increase?</a:t>
                </a:r>
              </a:p>
              <a:p>
                <a:pPr marL="1371600" lvl="2" indent="-457200">
                  <a:buFont typeface="Arial" panose="020B0604020202020204" pitchFamily="34" charset="0"/>
                  <a:buChar char="•"/>
                </a:pPr>
                <a:r>
                  <a:rPr lang="en-US" sz="2600" dirty="0">
                    <a:solidFill>
                      <a:schemeClr val="tx1"/>
                    </a:solidFill>
                  </a:rPr>
                  <a:t>Examples: Indigo sells credits on producers behalf and pays them 75% of the sales price, Bayer is pay-for-practice, Nori gives the producers the credits as tokens to sell.</a:t>
                </a:r>
              </a:p>
              <a:p>
                <a:pPr marL="914400" lvl="1" indent="-457200">
                  <a:buFont typeface="+mj-lt"/>
                  <a:buAutoNum type="arabicPeriod"/>
                </a:pPr>
                <a:r>
                  <a:rPr lang="en-US" sz="2800" dirty="0">
                    <a:solidFill>
                      <a:schemeClr val="tx1"/>
                    </a:solidFill>
                  </a:rPr>
                  <a:t>Can my farm management data be shared after it’s used to quantify carbon sequestration? </a:t>
                </a:r>
              </a:p>
              <a:p>
                <a:pPr marL="1371600" lvl="2" indent="-457200">
                  <a:buFont typeface="Arial" panose="020B0604020202020204" pitchFamily="34" charset="0"/>
                  <a:buChar char="•"/>
                </a:pPr>
                <a:r>
                  <a:rPr lang="en-US" sz="2800" dirty="0">
                    <a:solidFill>
                      <a:schemeClr val="tx1"/>
                    </a:solidFill>
                  </a:rPr>
                  <a:t>If yes, who is my management data being shared with?</a:t>
                </a:r>
              </a:p>
              <a:p>
                <a:pPr marL="1371600" lvl="2" indent="-457200">
                  <a:buFont typeface="Arial" panose="020B0604020202020204" pitchFamily="34" charset="0"/>
                  <a:buChar char="•"/>
                </a:pPr>
                <a:r>
                  <a:rPr lang="en-US" sz="2800" dirty="0">
                    <a:solidFill>
                      <a:schemeClr val="tx1"/>
                    </a:solidFill>
                  </a:rPr>
                  <a:t>Check certification programs like Ag Data Transparent</a:t>
                </a:r>
              </a:p>
              <a:p>
                <a:pPr marL="914400" lvl="1" indent="-457200">
                  <a:buFont typeface="+mj-lt"/>
                  <a:buAutoNum type="arabicPeriod"/>
                </a:pPr>
                <a:r>
                  <a:rPr lang="en-US" sz="2800" dirty="0">
                    <a:solidFill>
                      <a:schemeClr val="tx1"/>
                    </a:solidFill>
                  </a:rPr>
                  <a:t>How long does a field need to be enrolled in the program? What happens if the practice cannot be maintained for the length of the contract?</a:t>
                </a:r>
              </a:p>
            </p:txBody>
          </p:sp>
        </mc:Choice>
        <mc:Fallback xmlns="">
          <p:sp>
            <p:nvSpPr>
              <p:cNvPr id="5" name="Text Placeholder 4">
                <a:extLst>
                  <a:ext uri="{FF2B5EF4-FFF2-40B4-BE49-F238E27FC236}">
                    <a16:creationId xmlns:a16="http://schemas.microsoft.com/office/drawing/2014/main" id="{7B6BD7E3-17D7-4171-993F-8FA2B519DDBA}"/>
                  </a:ext>
                </a:extLst>
              </p:cNvPr>
              <p:cNvSpPr>
                <a:spLocks noGrp="1" noRot="1" noChangeAspect="1" noMove="1" noResize="1" noEditPoints="1" noAdjustHandles="1" noChangeArrowheads="1" noChangeShapeType="1" noTextEdit="1"/>
              </p:cNvSpPr>
              <p:nvPr>
                <p:ph type="body" idx="1"/>
              </p:nvPr>
            </p:nvSpPr>
            <p:spPr>
              <a:xfrm>
                <a:off x="286419" y="1418304"/>
                <a:ext cx="11619162" cy="5338095"/>
              </a:xfrm>
              <a:blipFill>
                <a:blip r:embed="rId2"/>
                <a:stretch>
                  <a:fillRect l="-1259" t="-2971"/>
                </a:stretch>
              </a:blipFill>
            </p:spPr>
            <p:txBody>
              <a:bodyPr/>
              <a:lstStyle/>
              <a:p>
                <a:r>
                  <a:rPr lang="en-US">
                    <a:noFill/>
                  </a:rPr>
                  <a:t> </a:t>
                </a:r>
              </a:p>
            </p:txBody>
          </p:sp>
        </mc:Fallback>
      </mc:AlternateContent>
    </p:spTree>
    <p:extLst>
      <p:ext uri="{BB962C8B-B14F-4D97-AF65-F5344CB8AC3E}">
        <p14:creationId xmlns:p14="http://schemas.microsoft.com/office/powerpoint/2010/main" val="423494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C6C2-6347-45C5-BD85-1C73A935AC8E}"/>
              </a:ext>
            </a:extLst>
          </p:cNvPr>
          <p:cNvSpPr>
            <a:spLocks noGrp="1"/>
          </p:cNvSpPr>
          <p:nvPr>
            <p:ph type="title"/>
          </p:nvPr>
        </p:nvSpPr>
        <p:spPr>
          <a:xfrm>
            <a:off x="488913" y="632048"/>
            <a:ext cx="10515600" cy="1325563"/>
          </a:xfrm>
        </p:spPr>
        <p:txBody>
          <a:bodyPr/>
          <a:lstStyle/>
          <a:p>
            <a:r>
              <a:rPr lang="en-US" dirty="0"/>
              <a:t>Pros and Cons of joining a carbon program now</a:t>
            </a:r>
          </a:p>
        </p:txBody>
      </p:sp>
      <p:sp>
        <p:nvSpPr>
          <p:cNvPr id="3" name="Text Placeholder 2">
            <a:extLst>
              <a:ext uri="{FF2B5EF4-FFF2-40B4-BE49-F238E27FC236}">
                <a16:creationId xmlns:a16="http://schemas.microsoft.com/office/drawing/2014/main" id="{A3177E1B-37BE-4CF4-963D-3F48A3320BE5}"/>
              </a:ext>
            </a:extLst>
          </p:cNvPr>
          <p:cNvSpPr>
            <a:spLocks noGrp="1"/>
          </p:cNvSpPr>
          <p:nvPr>
            <p:ph type="body" idx="1"/>
          </p:nvPr>
        </p:nvSpPr>
        <p:spPr>
          <a:xfrm>
            <a:off x="542266" y="1957611"/>
            <a:ext cx="5157787" cy="823912"/>
          </a:xfrm>
        </p:spPr>
        <p:txBody>
          <a:bodyPr/>
          <a:lstStyle/>
          <a:p>
            <a:r>
              <a:rPr lang="en-US" sz="3600" dirty="0"/>
              <a:t>Pro</a:t>
            </a:r>
            <a:r>
              <a:rPr lang="en-US" dirty="0"/>
              <a:t>	</a:t>
            </a:r>
          </a:p>
        </p:txBody>
      </p:sp>
      <p:sp>
        <p:nvSpPr>
          <p:cNvPr id="4" name="Content Placeholder 3">
            <a:extLst>
              <a:ext uri="{FF2B5EF4-FFF2-40B4-BE49-F238E27FC236}">
                <a16:creationId xmlns:a16="http://schemas.microsoft.com/office/drawing/2014/main" id="{DF30EE6E-EB8E-44B4-8DD5-BE6A3DB1BA9F}"/>
              </a:ext>
            </a:extLst>
          </p:cNvPr>
          <p:cNvSpPr>
            <a:spLocks noGrp="1"/>
          </p:cNvSpPr>
          <p:nvPr>
            <p:ph sz="half" idx="2"/>
          </p:nvPr>
        </p:nvSpPr>
        <p:spPr>
          <a:xfrm>
            <a:off x="542266" y="2781523"/>
            <a:ext cx="5667966" cy="3684588"/>
          </a:xfrm>
        </p:spPr>
        <p:txBody>
          <a:bodyPr>
            <a:noAutofit/>
          </a:bodyPr>
          <a:lstStyle/>
          <a:p>
            <a:pPr marL="342900" marR="0" lvl="0" indent="-342900">
              <a:spcBef>
                <a:spcPts val="0"/>
              </a:spcBef>
              <a:spcAft>
                <a:spcPts val="0"/>
              </a:spcAft>
              <a:buFont typeface="+mj-lt"/>
              <a:buAutoNum type="arabicPeriod"/>
              <a:tabLst>
                <a:tab pos="457200" algn="l"/>
              </a:tabLst>
            </a:pPr>
            <a:r>
              <a:rPr lang="en-US" sz="2200" dirty="0">
                <a:effectLst/>
                <a:latin typeface="Calibri" panose="020F0502020204030204" pitchFamily="34" charset="0"/>
                <a:ea typeface="Times New Roman" panose="02020603050405020304" pitchFamily="18" charset="0"/>
              </a:rPr>
              <a:t>Payments will begin now when the market is functioning and opportunities for both types of payment exist.</a:t>
            </a:r>
          </a:p>
          <a:p>
            <a:pPr marL="742950" marR="0" lvl="1" indent="-285750">
              <a:spcBef>
                <a:spcPts val="0"/>
              </a:spcBef>
              <a:spcAft>
                <a:spcPts val="0"/>
              </a:spcAft>
              <a:buFont typeface="+mj-lt"/>
              <a:buAutoNum type="alphaLcPeriod"/>
              <a:tabLst>
                <a:tab pos="914400" algn="l"/>
              </a:tabLst>
            </a:pPr>
            <a:r>
              <a:rPr lang="en-US" sz="1800" dirty="0">
                <a:effectLst/>
                <a:latin typeface="Calibri" panose="020F0502020204030204" pitchFamily="34" charset="0"/>
                <a:ea typeface="Times New Roman" panose="02020603050405020304" pitchFamily="18" charset="0"/>
              </a:rPr>
              <a:t>Payment-for-practices adopted on a per-acre basis.</a:t>
            </a:r>
          </a:p>
          <a:p>
            <a:pPr marL="742950" marR="0" lvl="1" indent="-285750">
              <a:spcBef>
                <a:spcPts val="0"/>
              </a:spcBef>
              <a:spcAft>
                <a:spcPts val="0"/>
              </a:spcAft>
              <a:buFont typeface="+mj-lt"/>
              <a:buAutoNum type="alphaLcPeriod"/>
              <a:tabLst>
                <a:tab pos="914400" algn="l"/>
              </a:tabLst>
            </a:pPr>
            <a:r>
              <a:rPr lang="en-US" sz="1800" dirty="0">
                <a:latin typeface="Calibri" panose="020F0502020204030204" pitchFamily="34" charset="0"/>
                <a:ea typeface="Calibri" panose="020F0502020204030204" pitchFamily="34" charset="0"/>
              </a:rPr>
              <a:t>Payment for units of carbon sequestered</a:t>
            </a:r>
            <a:r>
              <a:rPr lang="en-US" sz="2200" dirty="0">
                <a:latin typeface="Calibri" panose="020F0502020204030204" pitchFamily="34" charset="0"/>
                <a:ea typeface="Calibri" panose="020F0502020204030204" pitchFamily="34" charset="0"/>
              </a:rPr>
              <a:t>.</a:t>
            </a:r>
            <a:endParaRPr lang="en-US" sz="2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200" dirty="0">
                <a:effectLst/>
                <a:latin typeface="Calibri" panose="020F0502020204030204" pitchFamily="34" charset="0"/>
                <a:ea typeface="Times New Roman" panose="02020603050405020304" pitchFamily="18" charset="0"/>
              </a:rPr>
              <a:t>Secondary benefits of the practices being adopted. </a:t>
            </a:r>
          </a:p>
          <a:p>
            <a:pPr marL="742950" lvl="1" indent="-285750">
              <a:spcBef>
                <a:spcPts val="0"/>
              </a:spcBef>
              <a:buFont typeface="+mj-lt"/>
              <a:buAutoNum type="alphaLcPeriod"/>
              <a:tabLst>
                <a:tab pos="914400" algn="l"/>
              </a:tabLst>
            </a:pPr>
            <a:r>
              <a:rPr lang="en-US" sz="1800" dirty="0">
                <a:latin typeface="Calibri" panose="020F0502020204030204" pitchFamily="34" charset="0"/>
                <a:ea typeface="Times New Roman" panose="02020603050405020304" pitchFamily="18" charset="0"/>
              </a:rPr>
              <a:t>This includes agronomic improvements or things like using</a:t>
            </a:r>
            <a:r>
              <a:rPr lang="en-US" sz="1800" dirty="0">
                <a:effectLst/>
                <a:latin typeface="Calibri" panose="020F0502020204030204" pitchFamily="34" charset="0"/>
                <a:ea typeface="Times New Roman" panose="02020603050405020304" pitchFamily="18" charset="0"/>
              </a:rPr>
              <a:t> cover-crops for grazing.</a:t>
            </a:r>
          </a:p>
          <a:p>
            <a:pPr marL="342900" marR="0" lvl="0" indent="-342900">
              <a:spcBef>
                <a:spcPts val="0"/>
              </a:spcBef>
              <a:spcAft>
                <a:spcPts val="0"/>
              </a:spcAft>
              <a:buFont typeface="+mj-lt"/>
              <a:buAutoNum type="arabicPeriod"/>
              <a:tabLst>
                <a:tab pos="457200" algn="l"/>
              </a:tabLst>
            </a:pPr>
            <a:r>
              <a:rPr lang="en-US" sz="2200" dirty="0">
                <a:effectLst/>
                <a:latin typeface="Calibri" panose="020F0502020204030204" pitchFamily="34" charset="0"/>
                <a:ea typeface="Times New Roman" panose="02020603050405020304" pitchFamily="18" charset="0"/>
              </a:rPr>
              <a:t>Sometimes programs have a discount for products from their parent company. This could be discounted use of their software or a discount on their brand of seed. </a:t>
            </a:r>
            <a:endParaRPr lang="en-US" sz="2200" dirty="0">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CBDCAD66-6D97-4AF8-94FA-B5F4BD933C6A}"/>
              </a:ext>
            </a:extLst>
          </p:cNvPr>
          <p:cNvSpPr>
            <a:spLocks noGrp="1"/>
          </p:cNvSpPr>
          <p:nvPr>
            <p:ph type="body" sz="quarter" idx="3"/>
          </p:nvPr>
        </p:nvSpPr>
        <p:spPr>
          <a:xfrm>
            <a:off x="6384856" y="1957611"/>
            <a:ext cx="5183188" cy="823912"/>
          </a:xfrm>
        </p:spPr>
        <p:txBody>
          <a:bodyPr>
            <a:normAutofit/>
          </a:bodyPr>
          <a:lstStyle/>
          <a:p>
            <a:r>
              <a:rPr lang="en-US" sz="3600" dirty="0"/>
              <a:t>Con</a:t>
            </a:r>
          </a:p>
        </p:txBody>
      </p:sp>
      <p:sp>
        <p:nvSpPr>
          <p:cNvPr id="6" name="Content Placeholder 5">
            <a:extLst>
              <a:ext uri="{FF2B5EF4-FFF2-40B4-BE49-F238E27FC236}">
                <a16:creationId xmlns:a16="http://schemas.microsoft.com/office/drawing/2014/main" id="{45964020-E6AA-4EE5-AFAF-E9FD095241A4}"/>
              </a:ext>
            </a:extLst>
          </p:cNvPr>
          <p:cNvSpPr>
            <a:spLocks noGrp="1"/>
          </p:cNvSpPr>
          <p:nvPr>
            <p:ph sz="quarter" idx="4"/>
          </p:nvPr>
        </p:nvSpPr>
        <p:spPr>
          <a:xfrm>
            <a:off x="6384856" y="2781523"/>
            <a:ext cx="5183188" cy="3684588"/>
          </a:xfrm>
        </p:spPr>
        <p:txBody>
          <a:bodyPr>
            <a:noAutofit/>
          </a:bodyPr>
          <a:lstStyle/>
          <a:p>
            <a:pPr marL="342900" marR="0" lvl="0" indent="-342900">
              <a:spcBef>
                <a:spcPts val="0"/>
              </a:spcBef>
              <a:spcAft>
                <a:spcPts val="0"/>
              </a:spcAft>
              <a:buFont typeface="+mj-lt"/>
              <a:buAutoNum type="arabicPeriod"/>
              <a:tabLst>
                <a:tab pos="457200" algn="l"/>
              </a:tabLst>
            </a:pPr>
            <a:r>
              <a:rPr lang="en-US" sz="2200" dirty="0">
                <a:effectLst/>
                <a:latin typeface="Calibri" panose="020F0502020204030204" pitchFamily="34" charset="0"/>
                <a:ea typeface="Times New Roman" panose="02020603050405020304" pitchFamily="18" charset="0"/>
              </a:rPr>
              <a:t>Some programs require entering up to 5 years of production data including crop rotation, fertilizer applications, etc.</a:t>
            </a:r>
            <a:endParaRPr lang="en-US" sz="2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Calibri" panose="020F0502020204030204" pitchFamily="34" charset="0"/>
                <a:ea typeface="Times New Roman" panose="02020603050405020304" pitchFamily="18" charset="0"/>
              </a:rPr>
              <a:t>Look closely at how production data can be shared for each program.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200" dirty="0">
                <a:effectLst/>
                <a:latin typeface="Calibri" panose="020F0502020204030204" pitchFamily="34" charset="0"/>
                <a:ea typeface="Times New Roman" panose="02020603050405020304" pitchFamily="18" charset="0"/>
              </a:rPr>
              <a:t>Compensation is dependent on compliance with a contract which can vary in length (1 to 10 years).</a:t>
            </a:r>
            <a:endParaRPr lang="en-US" sz="22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200" dirty="0">
                <a:effectLst/>
                <a:latin typeface="Calibri" panose="020F0502020204030204" pitchFamily="34" charset="0"/>
                <a:ea typeface="Calibri" panose="020F0502020204030204" pitchFamily="34" charset="0"/>
              </a:rPr>
              <a:t>Joining a program which sells the credits you produce in the present may mean you miss out if carbon prices increase in the future.</a:t>
            </a:r>
          </a:p>
        </p:txBody>
      </p:sp>
    </p:spTree>
    <p:extLst>
      <p:ext uri="{BB962C8B-B14F-4D97-AF65-F5344CB8AC3E}">
        <p14:creationId xmlns:p14="http://schemas.microsoft.com/office/powerpoint/2010/main" val="277800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5C89D-9CB4-426E-A5C6-A303C56DBCD3}"/>
              </a:ext>
            </a:extLst>
          </p:cNvPr>
          <p:cNvSpPr>
            <a:spLocks noGrp="1"/>
          </p:cNvSpPr>
          <p:nvPr>
            <p:ph type="title"/>
          </p:nvPr>
        </p:nvSpPr>
        <p:spPr>
          <a:xfrm>
            <a:off x="176463" y="581877"/>
            <a:ext cx="11639617" cy="1325563"/>
          </a:xfrm>
        </p:spPr>
        <p:txBody>
          <a:bodyPr/>
          <a:lstStyle/>
          <a:p>
            <a:r>
              <a:rPr lang="en-US" dirty="0"/>
              <a:t>Outlook - Future policies and opportunities</a:t>
            </a:r>
          </a:p>
        </p:txBody>
      </p:sp>
      <p:sp>
        <p:nvSpPr>
          <p:cNvPr id="5" name="Content Placeholder 4">
            <a:extLst>
              <a:ext uri="{FF2B5EF4-FFF2-40B4-BE49-F238E27FC236}">
                <a16:creationId xmlns:a16="http://schemas.microsoft.com/office/drawing/2014/main" id="{E3254488-9D2A-466C-A7F7-2E505E3357AF}"/>
              </a:ext>
            </a:extLst>
          </p:cNvPr>
          <p:cNvSpPr>
            <a:spLocks noGrp="1"/>
          </p:cNvSpPr>
          <p:nvPr>
            <p:ph idx="1"/>
          </p:nvPr>
        </p:nvSpPr>
        <p:spPr>
          <a:xfrm>
            <a:off x="176463" y="1825624"/>
            <a:ext cx="11177337" cy="5032375"/>
          </a:xfrm>
        </p:spPr>
        <p:txBody>
          <a:bodyPr>
            <a:normAutofit lnSpcReduction="10000"/>
          </a:bodyPr>
          <a:lstStyle/>
          <a:p>
            <a:r>
              <a:rPr lang="en-US" dirty="0"/>
              <a:t>Growing Climate Solutions Act of 2022</a:t>
            </a:r>
          </a:p>
          <a:p>
            <a:pPr lvl="1"/>
            <a:r>
              <a:rPr lang="en-US" dirty="0"/>
              <a:t>Would authorize USDA to create two programs designed to assist producers in entering voluntary environmental credit markets</a:t>
            </a:r>
          </a:p>
          <a:p>
            <a:pPr marL="1371600" lvl="2" indent="-457200">
              <a:buFont typeface="+mj-lt"/>
              <a:buAutoNum type="arabicPeriod"/>
            </a:pPr>
            <a:r>
              <a:rPr lang="en-US" dirty="0"/>
              <a:t>Greenhouse Gas Technical Assistance Provider </a:t>
            </a:r>
          </a:p>
          <a:p>
            <a:pPr marL="1371600" lvl="2" indent="-457200">
              <a:buFont typeface="+mj-lt"/>
              <a:buAutoNum type="arabicPeriod"/>
            </a:pPr>
            <a:r>
              <a:rPr lang="en-US" dirty="0"/>
              <a:t>Third-Party Verifier Certification Program</a:t>
            </a:r>
          </a:p>
          <a:p>
            <a:r>
              <a:rPr lang="en-US" dirty="0"/>
              <a:t>Global prices for carbon</a:t>
            </a:r>
          </a:p>
          <a:p>
            <a:pPr lvl="1"/>
            <a:r>
              <a:rPr lang="en-US" b="0" i="0" dirty="0">
                <a:effectLst/>
                <a:latin typeface="proxima-nova"/>
              </a:rPr>
              <a:t>Price of EU carbon permits at close on March 22</a:t>
            </a:r>
            <a:r>
              <a:rPr lang="en-US" b="0" i="0" baseline="30000" dirty="0">
                <a:effectLst/>
                <a:latin typeface="proxima-nova"/>
              </a:rPr>
              <a:t>nd</a:t>
            </a:r>
            <a:r>
              <a:rPr lang="en-US" b="0" i="0" dirty="0">
                <a:effectLst/>
                <a:latin typeface="proxima-nova"/>
              </a:rPr>
              <a:t>, 2023 was $101.89. </a:t>
            </a:r>
          </a:p>
          <a:p>
            <a:r>
              <a:rPr lang="en-US" dirty="0">
                <a:latin typeface="proxima-nova"/>
              </a:rPr>
              <a:t>Upcoming Market Administrators and Opportunities</a:t>
            </a:r>
          </a:p>
          <a:p>
            <a:pPr lvl="1"/>
            <a:r>
              <a:rPr lang="en-US" dirty="0">
                <a:latin typeface="proxima-nova"/>
              </a:rPr>
              <a:t>Ecosystem Services Market Consortium – One project in KS with General Mills focused on wheat acreage. ESMC hopes to produce credits for additional services (water quality, erosion control, etc.)</a:t>
            </a:r>
          </a:p>
          <a:p>
            <a:pPr lvl="1"/>
            <a:r>
              <a:rPr lang="en-US" dirty="0">
                <a:latin typeface="proxima-nova"/>
              </a:rPr>
              <a:t>Soil and Water Outcomes Fund – Plans to pay for other environmental services, like improvements to water quality, in addition to carbon sequestration.</a:t>
            </a:r>
            <a:endParaRPr lang="en-US" dirty="0"/>
          </a:p>
        </p:txBody>
      </p:sp>
    </p:spTree>
    <p:extLst>
      <p:ext uri="{BB962C8B-B14F-4D97-AF65-F5344CB8AC3E}">
        <p14:creationId xmlns:p14="http://schemas.microsoft.com/office/powerpoint/2010/main" val="71478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9441-7275-6F72-744D-1AE8EA104741}"/>
              </a:ext>
            </a:extLst>
          </p:cNvPr>
          <p:cNvSpPr>
            <a:spLocks noGrp="1"/>
          </p:cNvSpPr>
          <p:nvPr>
            <p:ph type="title"/>
          </p:nvPr>
        </p:nvSpPr>
        <p:spPr>
          <a:xfrm>
            <a:off x="543768" y="604771"/>
            <a:ext cx="4638869" cy="1325563"/>
          </a:xfrm>
        </p:spPr>
        <p:txBody>
          <a:bodyPr/>
          <a:lstStyle/>
          <a:p>
            <a:pPr algn="ctr"/>
            <a:r>
              <a:rPr lang="en-US" dirty="0"/>
              <a:t>Questions?	</a:t>
            </a:r>
          </a:p>
        </p:txBody>
      </p:sp>
      <p:sp>
        <p:nvSpPr>
          <p:cNvPr id="3" name="Content Placeholder 2">
            <a:extLst>
              <a:ext uri="{FF2B5EF4-FFF2-40B4-BE49-F238E27FC236}">
                <a16:creationId xmlns:a16="http://schemas.microsoft.com/office/drawing/2014/main" id="{502C6D87-54DC-8541-83D9-8520967334A5}"/>
              </a:ext>
            </a:extLst>
          </p:cNvPr>
          <p:cNvSpPr>
            <a:spLocks noGrp="1"/>
          </p:cNvSpPr>
          <p:nvPr>
            <p:ph idx="1"/>
          </p:nvPr>
        </p:nvSpPr>
        <p:spPr>
          <a:xfrm>
            <a:off x="165360" y="1774825"/>
            <a:ext cx="5017277" cy="5083175"/>
          </a:xfrm>
        </p:spPr>
        <p:txBody>
          <a:bodyPr>
            <a:normAutofit/>
          </a:bodyPr>
          <a:lstStyle/>
          <a:p>
            <a:pPr marL="0" indent="0" algn="ctr">
              <a:buNone/>
            </a:pPr>
            <a:endParaRPr lang="en-US" dirty="0"/>
          </a:p>
          <a:p>
            <a:pPr marL="0" indent="0" algn="ctr">
              <a:buNone/>
            </a:pPr>
            <a:r>
              <a:rPr lang="en-US" dirty="0"/>
              <a:t>Feel free to reach out at:</a:t>
            </a:r>
            <a:endParaRPr lang="en-US" dirty="0">
              <a:solidFill>
                <a:srgbClr val="0563C1"/>
              </a:solidFill>
              <a:hlinkClick r:id="" action="ppaction://noaction">
                <a:extLst>
                  <a:ext uri="{A12FA001-AC4F-418D-AE19-62706E023703}">
                    <ahyp:hlinkClr xmlns:ahyp="http://schemas.microsoft.com/office/drawing/2018/hyperlinkcolor" val="tx"/>
                  </a:ext>
                </a:extLst>
              </a:hlinkClick>
            </a:endParaRPr>
          </a:p>
          <a:p>
            <a:pPr marL="0" indent="0" algn="ctr">
              <a:buNone/>
            </a:pPr>
            <a:r>
              <a:rPr lang="en-US" dirty="0">
                <a:solidFill>
                  <a:srgbClr val="0563C1"/>
                </a:solidFill>
                <a:hlinkClick r:id="" action="ppaction://noaction">
                  <a:extLst>
                    <a:ext uri="{A12FA001-AC4F-418D-AE19-62706E023703}">
                      <ahyp:hlinkClr xmlns:ahyp="http://schemas.microsoft.com/office/drawing/2018/hyperlinkcolor" val="tx"/>
                    </a:ext>
                  </a:extLst>
                </a:hlinkClick>
              </a:rPr>
              <a:t>mcameronharp@ksu.edu</a:t>
            </a:r>
            <a:endParaRPr lang="en-US" dirty="0"/>
          </a:p>
          <a:p>
            <a:pPr marL="0" indent="0" algn="ctr">
              <a:buNone/>
            </a:pPr>
            <a:r>
              <a:rPr lang="en-US" dirty="0"/>
              <a:t>(585)-705-0015</a:t>
            </a:r>
          </a:p>
          <a:p>
            <a:pPr marL="0" indent="0" algn="ctr">
              <a:buNone/>
            </a:pPr>
            <a:endParaRPr lang="en-US" dirty="0"/>
          </a:p>
          <a:p>
            <a:pPr marL="0" indent="0" algn="ctr">
              <a:buNone/>
            </a:pPr>
            <a:r>
              <a:rPr lang="en-US" dirty="0"/>
              <a:t>Copies of my slides are available at my website :</a:t>
            </a:r>
          </a:p>
          <a:p>
            <a:pPr marL="0" indent="0" algn="ctr">
              <a:buNone/>
            </a:pPr>
            <a:r>
              <a:rPr lang="en-US" u="sng" dirty="0">
                <a:solidFill>
                  <a:srgbClr val="0563C1"/>
                </a:solidFill>
              </a:rPr>
              <a:t>mcameronharp.com</a:t>
            </a:r>
          </a:p>
          <a:p>
            <a:pPr marL="0" indent="0" algn="ctr">
              <a:buNone/>
            </a:pPr>
            <a:endParaRPr lang="en-US" dirty="0"/>
          </a:p>
          <a:p>
            <a:endParaRPr lang="en-US" sz="2000" dirty="0"/>
          </a:p>
        </p:txBody>
      </p:sp>
      <p:sp>
        <p:nvSpPr>
          <p:cNvPr id="5" name="Title 1">
            <a:extLst>
              <a:ext uri="{FF2B5EF4-FFF2-40B4-BE49-F238E27FC236}">
                <a16:creationId xmlns:a16="http://schemas.microsoft.com/office/drawing/2014/main" id="{1A9BFAED-C462-1C97-C004-9FDD0F8D0A84}"/>
              </a:ext>
            </a:extLst>
          </p:cNvPr>
          <p:cNvSpPr txBox="1">
            <a:spLocks/>
          </p:cNvSpPr>
          <p:nvPr/>
        </p:nvSpPr>
        <p:spPr>
          <a:xfrm>
            <a:off x="6630956" y="604771"/>
            <a:ext cx="46388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alatino Linotype" panose="02040502050505030304" pitchFamily="18" charset="0"/>
                <a:ea typeface="+mj-ea"/>
                <a:cs typeface="+mj-cs"/>
              </a:defRPr>
            </a:lvl1pPr>
          </a:lstStyle>
          <a:p>
            <a:pPr algn="ctr"/>
            <a:r>
              <a:rPr lang="en-US" dirty="0"/>
              <a:t>Comments?	</a:t>
            </a:r>
          </a:p>
        </p:txBody>
      </p:sp>
      <p:pic>
        <p:nvPicPr>
          <p:cNvPr id="7" name="Picture 6" descr="Qr code&#10;&#10;Description automatically generated">
            <a:extLst>
              <a:ext uri="{FF2B5EF4-FFF2-40B4-BE49-F238E27FC236}">
                <a16:creationId xmlns:a16="http://schemas.microsoft.com/office/drawing/2014/main" id="{7C0F18F6-05CC-8D25-3A14-D72393530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133" y="3429000"/>
            <a:ext cx="2381250" cy="2381250"/>
          </a:xfrm>
          <a:prstGeom prst="rect">
            <a:avLst/>
          </a:prstGeom>
        </p:spPr>
      </p:pic>
      <p:sp>
        <p:nvSpPr>
          <p:cNvPr id="9" name="Content Placeholder 2">
            <a:extLst>
              <a:ext uri="{FF2B5EF4-FFF2-40B4-BE49-F238E27FC236}">
                <a16:creationId xmlns:a16="http://schemas.microsoft.com/office/drawing/2014/main" id="{67549E11-F570-160B-4EE1-7B6F3400F1BE}"/>
              </a:ext>
            </a:extLst>
          </p:cNvPr>
          <p:cNvSpPr txBox="1">
            <a:spLocks/>
          </p:cNvSpPr>
          <p:nvPr/>
        </p:nvSpPr>
        <p:spPr>
          <a:xfrm>
            <a:off x="5561044" y="1410928"/>
            <a:ext cx="6531429" cy="5083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p>
          <a:p>
            <a:pPr marL="0" indent="0" algn="ctr">
              <a:buFont typeface="Arial" panose="020B0604020202020204" pitchFamily="34" charset="0"/>
              <a:buNone/>
            </a:pPr>
            <a:endParaRPr lang="en-US" sz="3200" dirty="0"/>
          </a:p>
          <a:p>
            <a:pPr marL="0" indent="0" algn="ctr">
              <a:buFont typeface="Arial" panose="020B0604020202020204" pitchFamily="34" charset="0"/>
              <a:buNone/>
            </a:pPr>
            <a:r>
              <a:rPr lang="en-US" sz="3200" dirty="0"/>
              <a:t>Use this link or the QR code below:</a:t>
            </a:r>
            <a:endParaRPr lang="en-US" sz="3200" dirty="0">
              <a:solidFill>
                <a:srgbClr val="0563C1"/>
              </a:solidFill>
            </a:endParaRPr>
          </a:p>
          <a:p>
            <a:pPr marL="0" indent="0" algn="ctr">
              <a:buFont typeface="Arial" panose="020B0604020202020204" pitchFamily="34" charset="0"/>
              <a:buNone/>
            </a:pPr>
            <a:r>
              <a:rPr lang="en-US" sz="3200" dirty="0">
                <a:solidFill>
                  <a:srgbClr val="0563C1"/>
                </a:solidFill>
              </a:rPr>
              <a:t>https://tinyurl.com/KScarbonfarm</a:t>
            </a:r>
          </a:p>
        </p:txBody>
      </p:sp>
      <p:cxnSp>
        <p:nvCxnSpPr>
          <p:cNvPr id="11" name="Straight Connector 10">
            <a:extLst>
              <a:ext uri="{FF2B5EF4-FFF2-40B4-BE49-F238E27FC236}">
                <a16:creationId xmlns:a16="http://schemas.microsoft.com/office/drawing/2014/main" id="{9077C4EC-17C8-2186-BDE4-4385BFF46675}"/>
              </a:ext>
            </a:extLst>
          </p:cNvPr>
          <p:cNvCxnSpPr/>
          <p:nvPr/>
        </p:nvCxnSpPr>
        <p:spPr>
          <a:xfrm>
            <a:off x="5402424" y="1410928"/>
            <a:ext cx="0" cy="456999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1DC46E-4C1B-4327-86E0-9476D48DE569}"/>
              </a:ext>
            </a:extLst>
          </p:cNvPr>
          <p:cNvPicPr>
            <a:picLocks noChangeAspect="1"/>
          </p:cNvPicPr>
          <p:nvPr/>
        </p:nvPicPr>
        <p:blipFill>
          <a:blip r:embed="rId3"/>
          <a:stretch>
            <a:fillRect/>
          </a:stretch>
        </p:blipFill>
        <p:spPr>
          <a:xfrm>
            <a:off x="489120" y="1589087"/>
            <a:ext cx="3700045" cy="4802187"/>
          </a:xfrm>
          <a:prstGeom prst="rect">
            <a:avLst/>
          </a:prstGeom>
        </p:spPr>
      </p:pic>
      <p:pic>
        <p:nvPicPr>
          <p:cNvPr id="10" name="Picture 9">
            <a:extLst>
              <a:ext uri="{FF2B5EF4-FFF2-40B4-BE49-F238E27FC236}">
                <a16:creationId xmlns:a16="http://schemas.microsoft.com/office/drawing/2014/main" id="{6027C422-2C44-41B3-B476-51B195334923}"/>
              </a:ext>
            </a:extLst>
          </p:cNvPr>
          <p:cNvPicPr>
            <a:picLocks noChangeAspect="1"/>
          </p:cNvPicPr>
          <p:nvPr/>
        </p:nvPicPr>
        <p:blipFill>
          <a:blip r:embed="rId4"/>
          <a:stretch>
            <a:fillRect/>
          </a:stretch>
        </p:blipFill>
        <p:spPr>
          <a:xfrm>
            <a:off x="4326838" y="1589088"/>
            <a:ext cx="3675999" cy="4869681"/>
          </a:xfrm>
          <a:prstGeom prst="rect">
            <a:avLst/>
          </a:prstGeom>
        </p:spPr>
      </p:pic>
      <p:pic>
        <p:nvPicPr>
          <p:cNvPr id="12" name="Picture 11">
            <a:extLst>
              <a:ext uri="{FF2B5EF4-FFF2-40B4-BE49-F238E27FC236}">
                <a16:creationId xmlns:a16="http://schemas.microsoft.com/office/drawing/2014/main" id="{A8FEBF95-048C-42FB-8720-18000C774A46}"/>
              </a:ext>
            </a:extLst>
          </p:cNvPr>
          <p:cNvPicPr>
            <a:picLocks noChangeAspect="1"/>
          </p:cNvPicPr>
          <p:nvPr/>
        </p:nvPicPr>
        <p:blipFill>
          <a:blip r:embed="rId5"/>
          <a:stretch>
            <a:fillRect/>
          </a:stretch>
        </p:blipFill>
        <p:spPr>
          <a:xfrm>
            <a:off x="8002837" y="1589087"/>
            <a:ext cx="4067134" cy="4468612"/>
          </a:xfrm>
          <a:prstGeom prst="rect">
            <a:avLst/>
          </a:prstGeom>
        </p:spPr>
      </p:pic>
      <p:sp>
        <p:nvSpPr>
          <p:cNvPr id="4" name="Title 3">
            <a:extLst>
              <a:ext uri="{FF2B5EF4-FFF2-40B4-BE49-F238E27FC236}">
                <a16:creationId xmlns:a16="http://schemas.microsoft.com/office/drawing/2014/main" id="{FA55DE25-3C61-12F7-00B4-0A9E4488B8CE}"/>
              </a:ext>
            </a:extLst>
          </p:cNvPr>
          <p:cNvSpPr>
            <a:spLocks noGrp="1"/>
          </p:cNvSpPr>
          <p:nvPr>
            <p:ph type="title"/>
          </p:nvPr>
        </p:nvSpPr>
        <p:spPr>
          <a:xfrm>
            <a:off x="489120" y="376617"/>
            <a:ext cx="10515600" cy="1325563"/>
          </a:xfrm>
        </p:spPr>
        <p:txBody>
          <a:bodyPr/>
          <a:lstStyle/>
          <a:p>
            <a:r>
              <a:rPr lang="en-US" dirty="0"/>
              <a:t>Example carbon credits</a:t>
            </a:r>
          </a:p>
        </p:txBody>
      </p:sp>
    </p:spTree>
    <p:extLst>
      <p:ext uri="{BB962C8B-B14F-4D97-AF65-F5344CB8AC3E}">
        <p14:creationId xmlns:p14="http://schemas.microsoft.com/office/powerpoint/2010/main" val="310754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C2969-8A11-4AA3-BC01-488D499BEC92}"/>
              </a:ext>
            </a:extLst>
          </p:cNvPr>
          <p:cNvSpPr>
            <a:spLocks noGrp="1"/>
          </p:cNvSpPr>
          <p:nvPr>
            <p:ph type="title"/>
          </p:nvPr>
        </p:nvSpPr>
        <p:spPr>
          <a:xfrm>
            <a:off x="400559" y="664154"/>
            <a:ext cx="10515600" cy="1325563"/>
          </a:xfrm>
        </p:spPr>
        <p:txBody>
          <a:bodyPr>
            <a:normAutofit fontScale="90000"/>
          </a:bodyPr>
          <a:lstStyle/>
          <a:p>
            <a:r>
              <a:rPr lang="en-US" dirty="0"/>
              <a:t>Who’s paying for carbon credits and why?</a:t>
            </a:r>
            <a:br>
              <a:rPr lang="en-US" dirty="0"/>
            </a:br>
            <a:r>
              <a:rPr lang="en-US" dirty="0"/>
              <a:t>Corporate Climate Pledges</a:t>
            </a:r>
          </a:p>
        </p:txBody>
      </p:sp>
      <p:pic>
        <p:nvPicPr>
          <p:cNvPr id="1026" name="Picture 2" descr="Brad Smith with Amy Hood and Satya Nadella">
            <a:extLst>
              <a:ext uri="{FF2B5EF4-FFF2-40B4-BE49-F238E27FC236}">
                <a16:creationId xmlns:a16="http://schemas.microsoft.com/office/drawing/2014/main" id="{29944C4F-01FE-4D11-AAAB-DEFCCCC60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351" y="2496223"/>
            <a:ext cx="3300249" cy="2201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682C86-CA79-47E3-B1DF-F0C1E9E4D9B0}"/>
              </a:ext>
            </a:extLst>
          </p:cNvPr>
          <p:cNvSpPr txBox="1"/>
          <p:nvPr/>
        </p:nvSpPr>
        <p:spPr>
          <a:xfrm>
            <a:off x="8124496" y="1917940"/>
            <a:ext cx="3005958" cy="523220"/>
          </a:xfrm>
          <a:prstGeom prst="rect">
            <a:avLst/>
          </a:prstGeom>
          <a:noFill/>
        </p:spPr>
        <p:txBody>
          <a:bodyPr wrap="square" rtlCol="0">
            <a:spAutoFit/>
          </a:bodyPr>
          <a:lstStyle/>
          <a:p>
            <a:pPr algn="ctr"/>
            <a:r>
              <a:rPr lang="en-US" sz="2800" u="sng" dirty="0"/>
              <a:t>Microsoft</a:t>
            </a:r>
          </a:p>
        </p:txBody>
      </p:sp>
      <p:pic>
        <p:nvPicPr>
          <p:cNvPr id="1030" name="Picture 6" descr="Chart of Microsoft pathway to carbon negativity">
            <a:extLst>
              <a:ext uri="{FF2B5EF4-FFF2-40B4-BE49-F238E27FC236}">
                <a16:creationId xmlns:a16="http://schemas.microsoft.com/office/drawing/2014/main" id="{30C7C985-C42D-46A4-8B3D-3B2C8A5BA3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677" y="4535213"/>
            <a:ext cx="4129400" cy="2322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psiCo doubled down on its climate goal and pledged to achieve net-zero emissions by 2040, one decade earlier than called for in the Paris Agreement.">
            <a:extLst>
              <a:ext uri="{FF2B5EF4-FFF2-40B4-BE49-F238E27FC236}">
                <a16:creationId xmlns:a16="http://schemas.microsoft.com/office/drawing/2014/main" id="{96CBD992-595E-4931-8E77-B1941DC39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293" y="2496223"/>
            <a:ext cx="2593975" cy="3886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A78818-2965-463A-ACC6-0646C5BC2203}"/>
              </a:ext>
            </a:extLst>
          </p:cNvPr>
          <p:cNvSpPr txBox="1"/>
          <p:nvPr/>
        </p:nvSpPr>
        <p:spPr>
          <a:xfrm>
            <a:off x="4798301" y="1917940"/>
            <a:ext cx="3005958" cy="523220"/>
          </a:xfrm>
          <a:prstGeom prst="rect">
            <a:avLst/>
          </a:prstGeom>
          <a:noFill/>
        </p:spPr>
        <p:txBody>
          <a:bodyPr wrap="square" rtlCol="0">
            <a:spAutoFit/>
          </a:bodyPr>
          <a:lstStyle/>
          <a:p>
            <a:pPr algn="ctr"/>
            <a:r>
              <a:rPr lang="en-US" sz="2800" u="sng" dirty="0"/>
              <a:t>PepsiCo</a:t>
            </a:r>
          </a:p>
        </p:txBody>
      </p:sp>
      <p:pic>
        <p:nvPicPr>
          <p:cNvPr id="1034" name="Picture 10" descr="Cargill's Supply Chain Climate Commitment">
            <a:extLst>
              <a:ext uri="{FF2B5EF4-FFF2-40B4-BE49-F238E27FC236}">
                <a16:creationId xmlns:a16="http://schemas.microsoft.com/office/drawing/2014/main" id="{F0DD63C0-3F68-44BF-8E4B-146475EFA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59" y="2496223"/>
            <a:ext cx="4280255" cy="36313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535FCF1-D4EB-412C-8BFD-788B510C356F}"/>
              </a:ext>
            </a:extLst>
          </p:cNvPr>
          <p:cNvSpPr txBox="1"/>
          <p:nvPr/>
        </p:nvSpPr>
        <p:spPr>
          <a:xfrm>
            <a:off x="1037707" y="1917940"/>
            <a:ext cx="3005958" cy="523220"/>
          </a:xfrm>
          <a:prstGeom prst="rect">
            <a:avLst/>
          </a:prstGeom>
          <a:noFill/>
        </p:spPr>
        <p:txBody>
          <a:bodyPr wrap="square" rtlCol="0">
            <a:spAutoFit/>
          </a:bodyPr>
          <a:lstStyle/>
          <a:p>
            <a:pPr algn="ctr"/>
            <a:r>
              <a:rPr lang="en-US" sz="2800" u="sng" dirty="0"/>
              <a:t>Cargill</a:t>
            </a:r>
          </a:p>
        </p:txBody>
      </p:sp>
      <p:sp>
        <p:nvSpPr>
          <p:cNvPr id="2" name="TextBox 1">
            <a:extLst>
              <a:ext uri="{FF2B5EF4-FFF2-40B4-BE49-F238E27FC236}">
                <a16:creationId xmlns:a16="http://schemas.microsoft.com/office/drawing/2014/main" id="{2A3816D5-1918-4735-893A-6BFA97416ABC}"/>
              </a:ext>
            </a:extLst>
          </p:cNvPr>
          <p:cNvSpPr txBox="1"/>
          <p:nvPr/>
        </p:nvSpPr>
        <p:spPr>
          <a:xfrm>
            <a:off x="365923" y="6550223"/>
            <a:ext cx="1695236" cy="307777"/>
          </a:xfrm>
          <a:prstGeom prst="rect">
            <a:avLst/>
          </a:prstGeom>
          <a:noFill/>
        </p:spPr>
        <p:txBody>
          <a:bodyPr wrap="square" rtlCol="0">
            <a:spAutoFit/>
          </a:bodyPr>
          <a:lstStyle/>
          <a:p>
            <a:r>
              <a:rPr lang="en-US" sz="1400" dirty="0">
                <a:hlinkClick r:id="rId6"/>
              </a:rPr>
              <a:t>Source</a:t>
            </a:r>
            <a:endParaRPr lang="en-US" sz="1400" dirty="0"/>
          </a:p>
        </p:txBody>
      </p:sp>
      <p:sp>
        <p:nvSpPr>
          <p:cNvPr id="11" name="TextBox 10">
            <a:extLst>
              <a:ext uri="{FF2B5EF4-FFF2-40B4-BE49-F238E27FC236}">
                <a16:creationId xmlns:a16="http://schemas.microsoft.com/office/drawing/2014/main" id="{22FF3239-A47A-46AD-9518-C34CF7D5CFD2}"/>
              </a:ext>
            </a:extLst>
          </p:cNvPr>
          <p:cNvSpPr txBox="1"/>
          <p:nvPr/>
        </p:nvSpPr>
        <p:spPr>
          <a:xfrm>
            <a:off x="4939914" y="6582564"/>
            <a:ext cx="1695236" cy="307777"/>
          </a:xfrm>
          <a:prstGeom prst="rect">
            <a:avLst/>
          </a:prstGeom>
          <a:noFill/>
        </p:spPr>
        <p:txBody>
          <a:bodyPr wrap="square" rtlCol="0">
            <a:spAutoFit/>
          </a:bodyPr>
          <a:lstStyle/>
          <a:p>
            <a:r>
              <a:rPr lang="en-US" sz="1400" dirty="0">
                <a:hlinkClick r:id="rId7"/>
              </a:rPr>
              <a:t>Source</a:t>
            </a:r>
            <a:endParaRPr lang="en-US" sz="1400" dirty="0"/>
          </a:p>
        </p:txBody>
      </p:sp>
      <p:sp>
        <p:nvSpPr>
          <p:cNvPr id="13" name="TextBox 12">
            <a:extLst>
              <a:ext uri="{FF2B5EF4-FFF2-40B4-BE49-F238E27FC236}">
                <a16:creationId xmlns:a16="http://schemas.microsoft.com/office/drawing/2014/main" id="{56D735B4-BE06-4067-B6D8-265EAC14D83E}"/>
              </a:ext>
            </a:extLst>
          </p:cNvPr>
          <p:cNvSpPr txBox="1"/>
          <p:nvPr/>
        </p:nvSpPr>
        <p:spPr>
          <a:xfrm>
            <a:off x="8124496" y="6582564"/>
            <a:ext cx="1695236" cy="307777"/>
          </a:xfrm>
          <a:prstGeom prst="rect">
            <a:avLst/>
          </a:prstGeom>
          <a:noFill/>
        </p:spPr>
        <p:txBody>
          <a:bodyPr wrap="square" rtlCol="0">
            <a:spAutoFit/>
          </a:bodyPr>
          <a:lstStyle/>
          <a:p>
            <a:r>
              <a:rPr lang="en-US" sz="1400" dirty="0">
                <a:hlinkClick r:id="rId8"/>
              </a:rPr>
              <a:t>Source</a:t>
            </a:r>
            <a:endParaRPr lang="en-US" sz="1400" dirty="0"/>
          </a:p>
        </p:txBody>
      </p:sp>
    </p:spTree>
    <p:extLst>
      <p:ext uri="{BB962C8B-B14F-4D97-AF65-F5344CB8AC3E}">
        <p14:creationId xmlns:p14="http://schemas.microsoft.com/office/powerpoint/2010/main" val="5739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C9A12B0-1615-47D0-8278-5FCD4DD160D1}"/>
              </a:ext>
            </a:extLst>
          </p:cNvPr>
          <p:cNvSpPr/>
          <p:nvPr/>
        </p:nvSpPr>
        <p:spPr>
          <a:xfrm>
            <a:off x="8061436" y="1346380"/>
            <a:ext cx="3305503" cy="424480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AEB066E-BF48-470C-9F3F-169C823BFFBA}"/>
              </a:ext>
            </a:extLst>
          </p:cNvPr>
          <p:cNvSpPr/>
          <p:nvPr/>
        </p:nvSpPr>
        <p:spPr>
          <a:xfrm>
            <a:off x="4316335" y="1287145"/>
            <a:ext cx="3305503" cy="4244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D687610-8133-4A18-8080-55FFA5956E85}"/>
              </a:ext>
            </a:extLst>
          </p:cNvPr>
          <p:cNvSpPr/>
          <p:nvPr/>
        </p:nvSpPr>
        <p:spPr>
          <a:xfrm>
            <a:off x="571234" y="1346380"/>
            <a:ext cx="3305503" cy="42448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080A7E-D9F4-42CD-86C4-796038614C89}"/>
              </a:ext>
            </a:extLst>
          </p:cNvPr>
          <p:cNvSpPr>
            <a:spLocks noGrp="1"/>
          </p:cNvSpPr>
          <p:nvPr>
            <p:ph type="title"/>
          </p:nvPr>
        </p:nvSpPr>
        <p:spPr>
          <a:xfrm>
            <a:off x="732307" y="281170"/>
            <a:ext cx="10515600" cy="1325563"/>
          </a:xfrm>
        </p:spPr>
        <p:txBody>
          <a:bodyPr>
            <a:normAutofit/>
          </a:bodyPr>
          <a:lstStyle/>
          <a:p>
            <a:r>
              <a:rPr lang="en-US" sz="4000" dirty="0"/>
              <a:t>Agricultural Carbon Credit Market Structure</a:t>
            </a:r>
          </a:p>
        </p:txBody>
      </p:sp>
      <p:sp>
        <p:nvSpPr>
          <p:cNvPr id="3" name="TextBox 2">
            <a:extLst>
              <a:ext uri="{FF2B5EF4-FFF2-40B4-BE49-F238E27FC236}">
                <a16:creationId xmlns:a16="http://schemas.microsoft.com/office/drawing/2014/main" id="{F4142C10-D031-4F32-AA17-A1914CF65F83}"/>
              </a:ext>
            </a:extLst>
          </p:cNvPr>
          <p:cNvSpPr txBox="1"/>
          <p:nvPr/>
        </p:nvSpPr>
        <p:spPr>
          <a:xfrm>
            <a:off x="825061" y="1606733"/>
            <a:ext cx="2753710" cy="3724096"/>
          </a:xfrm>
          <a:prstGeom prst="rect">
            <a:avLst/>
          </a:prstGeom>
          <a:noFill/>
        </p:spPr>
        <p:txBody>
          <a:bodyPr wrap="square" rtlCol="0">
            <a:spAutoFit/>
          </a:bodyPr>
          <a:lstStyle/>
          <a:p>
            <a:r>
              <a:rPr lang="en-US" sz="4400" b="1" dirty="0"/>
              <a:t>Buyers</a:t>
            </a:r>
          </a:p>
          <a:p>
            <a:pPr marL="285750" indent="-285750">
              <a:buFont typeface="Arial" panose="020B0604020202020204" pitchFamily="34" charset="0"/>
              <a:buChar char="•"/>
            </a:pPr>
            <a:r>
              <a:rPr lang="en-US" sz="2400" dirty="0"/>
              <a:t>McDonald’s</a:t>
            </a:r>
          </a:p>
          <a:p>
            <a:pPr marL="285750" indent="-285750">
              <a:buFont typeface="Arial" panose="020B0604020202020204" pitchFamily="34" charset="0"/>
              <a:buChar char="•"/>
            </a:pPr>
            <a:r>
              <a:rPr lang="en-US" sz="2400" dirty="0"/>
              <a:t>Pepsi</a:t>
            </a:r>
          </a:p>
          <a:p>
            <a:pPr marL="285750" indent="-285750">
              <a:buFont typeface="Arial" panose="020B0604020202020204" pitchFamily="34" charset="0"/>
              <a:buChar char="•"/>
            </a:pPr>
            <a:r>
              <a:rPr lang="en-US" sz="2400" dirty="0"/>
              <a:t>Microsoft</a:t>
            </a:r>
          </a:p>
          <a:p>
            <a:pPr marL="285750" indent="-285750">
              <a:buFont typeface="Arial" panose="020B0604020202020204" pitchFamily="34" charset="0"/>
              <a:buChar char="•"/>
            </a:pPr>
            <a:r>
              <a:rPr lang="en-US" sz="2400" dirty="0"/>
              <a:t>Individuals</a:t>
            </a:r>
          </a:p>
          <a:p>
            <a:endParaRPr lang="en-US" sz="2400" dirty="0"/>
          </a:p>
          <a:p>
            <a:r>
              <a:rPr lang="en-US" sz="2400" dirty="0"/>
              <a:t>Buy carbon credits to offset their emissions.</a:t>
            </a:r>
          </a:p>
        </p:txBody>
      </p:sp>
      <p:sp>
        <p:nvSpPr>
          <p:cNvPr id="6" name="TextBox 5">
            <a:extLst>
              <a:ext uri="{FF2B5EF4-FFF2-40B4-BE49-F238E27FC236}">
                <a16:creationId xmlns:a16="http://schemas.microsoft.com/office/drawing/2014/main" id="{DACCEE76-F119-4449-BDE1-E5D289B07EB2}"/>
              </a:ext>
            </a:extLst>
          </p:cNvPr>
          <p:cNvSpPr txBox="1"/>
          <p:nvPr/>
        </p:nvSpPr>
        <p:spPr>
          <a:xfrm>
            <a:off x="4337356" y="1606733"/>
            <a:ext cx="3305503" cy="3724096"/>
          </a:xfrm>
          <a:prstGeom prst="rect">
            <a:avLst/>
          </a:prstGeom>
          <a:noFill/>
        </p:spPr>
        <p:txBody>
          <a:bodyPr wrap="square" rtlCol="0">
            <a:spAutoFit/>
          </a:bodyPr>
          <a:lstStyle/>
          <a:p>
            <a:pPr algn="ctr"/>
            <a:r>
              <a:rPr lang="en-US" sz="4400" b="1" dirty="0"/>
              <a:t>Intermediary</a:t>
            </a:r>
          </a:p>
          <a:p>
            <a:pPr marL="285750" indent="-285750">
              <a:buFont typeface="Arial" panose="020B0604020202020204" pitchFamily="34" charset="0"/>
              <a:buChar char="•"/>
            </a:pPr>
            <a:r>
              <a:rPr lang="en-US" sz="2400" dirty="0"/>
              <a:t>Nori</a:t>
            </a:r>
          </a:p>
          <a:p>
            <a:pPr marL="285750" indent="-285750">
              <a:buFont typeface="Arial" panose="020B0604020202020204" pitchFamily="34" charset="0"/>
              <a:buChar char="•"/>
            </a:pPr>
            <a:r>
              <a:rPr lang="en-US" sz="2400" dirty="0"/>
              <a:t>Indigo</a:t>
            </a:r>
          </a:p>
          <a:p>
            <a:pPr marL="285750" indent="-285750">
              <a:buFont typeface="Arial" panose="020B0604020202020204" pitchFamily="34" charset="0"/>
              <a:buChar char="•"/>
            </a:pPr>
            <a:r>
              <a:rPr lang="en-US" sz="2400" dirty="0"/>
              <a:t>Ecosystem Services Market Consortium</a:t>
            </a:r>
          </a:p>
          <a:p>
            <a:endParaRPr lang="en-US" sz="2400" dirty="0"/>
          </a:p>
          <a:p>
            <a:r>
              <a:rPr lang="en-US" sz="2400" dirty="0"/>
              <a:t>Matches buyers with sellers and verifies the carbon offset.</a:t>
            </a:r>
          </a:p>
        </p:txBody>
      </p:sp>
      <p:sp>
        <p:nvSpPr>
          <p:cNvPr id="7" name="TextBox 6">
            <a:extLst>
              <a:ext uri="{FF2B5EF4-FFF2-40B4-BE49-F238E27FC236}">
                <a16:creationId xmlns:a16="http://schemas.microsoft.com/office/drawing/2014/main" id="{97808809-FE71-4460-972D-306C492BF58B}"/>
              </a:ext>
            </a:extLst>
          </p:cNvPr>
          <p:cNvSpPr txBox="1"/>
          <p:nvPr/>
        </p:nvSpPr>
        <p:spPr>
          <a:xfrm>
            <a:off x="8313683" y="1398186"/>
            <a:ext cx="3305503" cy="3724096"/>
          </a:xfrm>
          <a:prstGeom prst="rect">
            <a:avLst/>
          </a:prstGeom>
          <a:noFill/>
        </p:spPr>
        <p:txBody>
          <a:bodyPr wrap="square" rtlCol="0">
            <a:spAutoFit/>
          </a:bodyPr>
          <a:lstStyle/>
          <a:p>
            <a:r>
              <a:rPr lang="en-US" sz="4400" b="1" dirty="0"/>
              <a:t>Sellers/</a:t>
            </a:r>
          </a:p>
          <a:p>
            <a:r>
              <a:rPr lang="en-US" sz="4400" b="1" dirty="0"/>
              <a:t>Producers</a:t>
            </a:r>
          </a:p>
          <a:p>
            <a:pPr marL="285750" indent="-285750">
              <a:buFont typeface="Arial" panose="020B0604020202020204" pitchFamily="34" charset="0"/>
              <a:buChar char="•"/>
            </a:pPr>
            <a:r>
              <a:rPr lang="en-US" sz="2400" dirty="0"/>
              <a:t>Operator</a:t>
            </a:r>
            <a:r>
              <a:rPr lang="en-US" sz="2800" b="1" dirty="0"/>
              <a:t> </a:t>
            </a:r>
          </a:p>
          <a:p>
            <a:endParaRPr lang="en-US" sz="2000" dirty="0"/>
          </a:p>
          <a:p>
            <a:endParaRPr lang="en-US" sz="2000" dirty="0"/>
          </a:p>
          <a:p>
            <a:r>
              <a:rPr lang="en-US" sz="2000" dirty="0"/>
              <a:t>Implement a practice that sequesters carbon in the soil or reduces greenhouse gas emissions.</a:t>
            </a:r>
          </a:p>
        </p:txBody>
      </p:sp>
      <p:cxnSp>
        <p:nvCxnSpPr>
          <p:cNvPr id="8" name="Straight Arrow Connector 7">
            <a:extLst>
              <a:ext uri="{FF2B5EF4-FFF2-40B4-BE49-F238E27FC236}">
                <a16:creationId xmlns:a16="http://schemas.microsoft.com/office/drawing/2014/main" id="{70C64378-062F-0CFD-489D-65843D1D1DBD}"/>
              </a:ext>
            </a:extLst>
          </p:cNvPr>
          <p:cNvCxnSpPr>
            <a:stCxn id="4" idx="3"/>
            <a:endCxn id="6" idx="1"/>
          </p:cNvCxnSpPr>
          <p:nvPr/>
        </p:nvCxnSpPr>
        <p:spPr>
          <a:xfrm>
            <a:off x="3876737" y="3468781"/>
            <a:ext cx="460619"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1E7522A-AF5D-246A-AE47-477FD1835760}"/>
              </a:ext>
            </a:extLst>
          </p:cNvPr>
          <p:cNvCxnSpPr>
            <a:cxnSpLocks/>
            <a:stCxn id="6" idx="3"/>
            <a:endCxn id="10" idx="1"/>
          </p:cNvCxnSpPr>
          <p:nvPr/>
        </p:nvCxnSpPr>
        <p:spPr>
          <a:xfrm>
            <a:off x="7642859" y="3468781"/>
            <a:ext cx="41857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6" name="Right Brace 15">
            <a:extLst>
              <a:ext uri="{FF2B5EF4-FFF2-40B4-BE49-F238E27FC236}">
                <a16:creationId xmlns:a16="http://schemas.microsoft.com/office/drawing/2014/main" id="{925C160F-FC17-D9D8-5AAD-DE7289799F13}"/>
              </a:ext>
            </a:extLst>
          </p:cNvPr>
          <p:cNvSpPr/>
          <p:nvPr/>
        </p:nvSpPr>
        <p:spPr>
          <a:xfrm rot="5400000">
            <a:off x="7562586" y="4808664"/>
            <a:ext cx="497840" cy="1967493"/>
          </a:xfrm>
          <a:prstGeom prst="rightBrace">
            <a:avLst/>
          </a:prstGeom>
          <a:ln w="28575">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2479D2C4-CC29-7A21-D607-84D5D098E929}"/>
              </a:ext>
            </a:extLst>
          </p:cNvPr>
          <p:cNvSpPr txBox="1"/>
          <p:nvPr/>
        </p:nvSpPr>
        <p:spPr>
          <a:xfrm>
            <a:off x="6040359" y="6164819"/>
            <a:ext cx="3542294" cy="646331"/>
          </a:xfrm>
          <a:prstGeom prst="rect">
            <a:avLst/>
          </a:prstGeom>
          <a:noFill/>
          <a:ln w="28575">
            <a:solidFill>
              <a:schemeClr val="tx1"/>
            </a:solidFill>
            <a:prstDash val="dash"/>
          </a:ln>
        </p:spPr>
        <p:txBody>
          <a:bodyPr wrap="square" rtlCol="0">
            <a:spAutoFit/>
          </a:bodyPr>
          <a:lstStyle/>
          <a:p>
            <a:pPr algn="ctr"/>
            <a:r>
              <a:rPr lang="en-US" dirty="0"/>
              <a:t>Landowner approval required for leased land</a:t>
            </a:r>
          </a:p>
        </p:txBody>
      </p:sp>
    </p:spTree>
    <p:extLst>
      <p:ext uri="{BB962C8B-B14F-4D97-AF65-F5344CB8AC3E}">
        <p14:creationId xmlns:p14="http://schemas.microsoft.com/office/powerpoint/2010/main" val="41766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395C-02BA-4CC6-8E0E-271183688F74}"/>
              </a:ext>
            </a:extLst>
          </p:cNvPr>
          <p:cNvSpPr>
            <a:spLocks noGrp="1"/>
          </p:cNvSpPr>
          <p:nvPr>
            <p:ph type="title"/>
          </p:nvPr>
        </p:nvSpPr>
        <p:spPr>
          <a:xfrm>
            <a:off x="838200" y="531858"/>
            <a:ext cx="10515600" cy="1325563"/>
          </a:xfrm>
        </p:spPr>
        <p:txBody>
          <a:bodyPr/>
          <a:lstStyle/>
          <a:p>
            <a:r>
              <a:rPr lang="en-US" dirty="0"/>
              <a:t>Market trajectory</a:t>
            </a:r>
          </a:p>
        </p:txBody>
      </p:sp>
      <p:sp>
        <p:nvSpPr>
          <p:cNvPr id="3" name="Content Placeholder 2">
            <a:extLst>
              <a:ext uri="{FF2B5EF4-FFF2-40B4-BE49-F238E27FC236}">
                <a16:creationId xmlns:a16="http://schemas.microsoft.com/office/drawing/2014/main" id="{62E4B1D3-5C6A-4B33-99BB-6E8197E3CB3C}"/>
              </a:ext>
            </a:extLst>
          </p:cNvPr>
          <p:cNvSpPr>
            <a:spLocks noGrp="1"/>
          </p:cNvSpPr>
          <p:nvPr>
            <p:ph idx="1"/>
          </p:nvPr>
        </p:nvSpPr>
        <p:spPr>
          <a:xfrm>
            <a:off x="838200" y="1694861"/>
            <a:ext cx="10515600" cy="4351338"/>
          </a:xfrm>
        </p:spPr>
        <p:txBody>
          <a:bodyPr/>
          <a:lstStyle/>
          <a:p>
            <a:r>
              <a:rPr lang="en-US" dirty="0"/>
              <a:t>How big is current demand?</a:t>
            </a:r>
          </a:p>
          <a:p>
            <a:pPr lvl="1"/>
            <a:r>
              <a:rPr lang="en-US" dirty="0"/>
              <a:t>93 million carbon credits purchased in 2020, around 156 million in 2021</a:t>
            </a:r>
          </a:p>
          <a:p>
            <a:pPr lvl="1"/>
            <a:r>
              <a:rPr lang="en-US" dirty="0"/>
              <a:t>At $15/credit, these figures represent roughly 1.4 and 2.3 billion dollars in sales (Indigo’s agricultural credits now sell for ~$40 a piece)</a:t>
            </a:r>
          </a:p>
          <a:p>
            <a:r>
              <a:rPr lang="en-US" dirty="0"/>
              <a:t>What about supply?</a:t>
            </a:r>
          </a:p>
          <a:p>
            <a:pPr lvl="1"/>
            <a:r>
              <a:rPr lang="en-US" dirty="0"/>
              <a:t>Current supply of carbon credits (~630 million metric tons) is less than one tenth of annual U.S. emissions (~8.1 billion metric tons)</a:t>
            </a:r>
          </a:p>
          <a:p>
            <a:r>
              <a:rPr lang="en-US" dirty="0"/>
              <a:t>Of the 1.3 million metric tons (MT) of offsets Microsoft contracted for 2021, almost 200,000 metric tons are from soil carbon sequestration</a:t>
            </a:r>
          </a:p>
        </p:txBody>
      </p:sp>
    </p:spTree>
    <p:extLst>
      <p:ext uri="{BB962C8B-B14F-4D97-AF65-F5344CB8AC3E}">
        <p14:creationId xmlns:p14="http://schemas.microsoft.com/office/powerpoint/2010/main" val="232385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ACEF1-6F6C-4B7A-8883-D539855A15B6}"/>
              </a:ext>
            </a:extLst>
          </p:cNvPr>
          <p:cNvSpPr>
            <a:spLocks noGrp="1"/>
          </p:cNvSpPr>
          <p:nvPr>
            <p:ph type="title"/>
          </p:nvPr>
        </p:nvSpPr>
        <p:spPr>
          <a:xfrm>
            <a:off x="838200" y="921462"/>
            <a:ext cx="10515600" cy="1979393"/>
          </a:xfrm>
        </p:spPr>
        <p:txBody>
          <a:bodyPr/>
          <a:lstStyle/>
          <a:p>
            <a:r>
              <a:rPr lang="en-US" dirty="0"/>
              <a:t>Quality assurance issues for carbon credits.</a:t>
            </a:r>
          </a:p>
        </p:txBody>
      </p:sp>
      <p:sp>
        <p:nvSpPr>
          <p:cNvPr id="6" name="Content Placeholder 4">
            <a:extLst>
              <a:ext uri="{FF2B5EF4-FFF2-40B4-BE49-F238E27FC236}">
                <a16:creationId xmlns:a16="http://schemas.microsoft.com/office/drawing/2014/main" id="{41F4892C-8BFE-4557-BAA8-550BFB448C17}"/>
              </a:ext>
            </a:extLst>
          </p:cNvPr>
          <p:cNvSpPr txBox="1">
            <a:spLocks/>
          </p:cNvSpPr>
          <p:nvPr/>
        </p:nvSpPr>
        <p:spPr>
          <a:xfrm>
            <a:off x="964324" y="3278361"/>
            <a:ext cx="8069317" cy="32012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Palatino Linotype" panose="020405020505050303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alatino Linotype" panose="020405020505050303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14350" indent="-514350">
              <a:buFont typeface="+mj-lt"/>
              <a:buAutoNum type="arabicPeriod"/>
            </a:pPr>
            <a:r>
              <a:rPr lang="en-US" sz="4400" dirty="0">
                <a:solidFill>
                  <a:schemeClr val="tx1"/>
                </a:solidFill>
              </a:rPr>
              <a:t>Additionality</a:t>
            </a:r>
          </a:p>
          <a:p>
            <a:pPr marL="514350" indent="-514350">
              <a:buFont typeface="+mj-lt"/>
              <a:buAutoNum type="arabicPeriod"/>
            </a:pPr>
            <a:r>
              <a:rPr lang="en-US" sz="4400" dirty="0">
                <a:solidFill>
                  <a:schemeClr val="tx1"/>
                </a:solidFill>
              </a:rPr>
              <a:t>Permanence</a:t>
            </a:r>
          </a:p>
          <a:p>
            <a:pPr marL="514350" indent="-514350">
              <a:buFont typeface="+mj-lt"/>
              <a:buAutoNum type="arabicPeriod"/>
            </a:pPr>
            <a:r>
              <a:rPr lang="en-US" sz="4400" dirty="0">
                <a:solidFill>
                  <a:schemeClr val="tx1"/>
                </a:solidFill>
              </a:rPr>
              <a:t>Leakage</a:t>
            </a:r>
          </a:p>
          <a:p>
            <a:pPr marL="514350" indent="-514350">
              <a:buFont typeface="+mj-lt"/>
              <a:buAutoNum type="arabicPeriod"/>
            </a:pPr>
            <a:r>
              <a:rPr lang="en-US" sz="4400" dirty="0">
                <a:solidFill>
                  <a:schemeClr val="tx1"/>
                </a:solidFill>
              </a:rPr>
              <a:t>Uncertainty</a:t>
            </a:r>
          </a:p>
        </p:txBody>
      </p:sp>
    </p:spTree>
    <p:extLst>
      <p:ext uri="{BB962C8B-B14F-4D97-AF65-F5344CB8AC3E}">
        <p14:creationId xmlns:p14="http://schemas.microsoft.com/office/powerpoint/2010/main" val="87582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4C59D-A86A-40FB-AF2B-F0AF24552222}"/>
              </a:ext>
            </a:extLst>
          </p:cNvPr>
          <p:cNvSpPr>
            <a:spLocks noGrp="1"/>
          </p:cNvSpPr>
          <p:nvPr>
            <p:ph type="title"/>
          </p:nvPr>
        </p:nvSpPr>
        <p:spPr/>
        <p:txBody>
          <a:bodyPr/>
          <a:lstStyle/>
          <a:p>
            <a:r>
              <a:rPr lang="en-US" dirty="0"/>
              <a:t>What determines carbon credit quality?</a:t>
            </a:r>
          </a:p>
        </p:txBody>
      </p:sp>
      <p:sp>
        <p:nvSpPr>
          <p:cNvPr id="5" name="Content Placeholder 4">
            <a:extLst>
              <a:ext uri="{FF2B5EF4-FFF2-40B4-BE49-F238E27FC236}">
                <a16:creationId xmlns:a16="http://schemas.microsoft.com/office/drawing/2014/main" id="{7C6E76B7-EE26-4BB2-9566-7F74841C11A2}"/>
              </a:ext>
            </a:extLst>
          </p:cNvPr>
          <p:cNvSpPr>
            <a:spLocks noGrp="1"/>
          </p:cNvSpPr>
          <p:nvPr>
            <p:ph idx="1"/>
          </p:nvPr>
        </p:nvSpPr>
        <p:spPr>
          <a:xfrm>
            <a:off x="461541" y="2659303"/>
            <a:ext cx="4076217" cy="2765732"/>
          </a:xfrm>
        </p:spPr>
        <p:txBody>
          <a:bodyPr>
            <a:noAutofit/>
          </a:bodyPr>
          <a:lstStyle/>
          <a:p>
            <a:pPr marL="514350" indent="-514350">
              <a:buFont typeface="+mj-lt"/>
              <a:buAutoNum type="arabicPeriod"/>
            </a:pPr>
            <a:r>
              <a:rPr lang="en-US" sz="3400" dirty="0"/>
              <a:t>Additionality</a:t>
            </a:r>
          </a:p>
          <a:p>
            <a:pPr marL="514350" indent="-514350">
              <a:buFont typeface="+mj-lt"/>
              <a:buAutoNum type="arabicPeriod"/>
            </a:pPr>
            <a:r>
              <a:rPr lang="en-US" sz="3400" dirty="0">
                <a:solidFill>
                  <a:schemeClr val="bg2">
                    <a:lumMod val="75000"/>
                  </a:schemeClr>
                </a:solidFill>
              </a:rPr>
              <a:t>Permanence</a:t>
            </a:r>
          </a:p>
          <a:p>
            <a:pPr marL="514350" indent="-514350">
              <a:buFont typeface="+mj-lt"/>
              <a:buAutoNum type="arabicPeriod"/>
            </a:pPr>
            <a:r>
              <a:rPr lang="en-US" sz="3400" dirty="0">
                <a:solidFill>
                  <a:schemeClr val="bg2">
                    <a:lumMod val="75000"/>
                  </a:schemeClr>
                </a:solidFill>
              </a:rPr>
              <a:t>Leakage</a:t>
            </a:r>
          </a:p>
          <a:p>
            <a:pPr marL="514350" indent="-514350">
              <a:buFont typeface="+mj-lt"/>
              <a:buAutoNum type="arabicPeriod"/>
            </a:pPr>
            <a:r>
              <a:rPr lang="en-US" sz="3400" dirty="0">
                <a:solidFill>
                  <a:schemeClr val="bg2">
                    <a:lumMod val="75000"/>
                  </a:schemeClr>
                </a:solidFill>
              </a:rPr>
              <a:t>Uncertainty</a:t>
            </a:r>
          </a:p>
        </p:txBody>
      </p:sp>
      <p:pic>
        <p:nvPicPr>
          <p:cNvPr id="3" name="Graphic 2" descr="Crops with solid fill">
            <a:extLst>
              <a:ext uri="{FF2B5EF4-FFF2-40B4-BE49-F238E27FC236}">
                <a16:creationId xmlns:a16="http://schemas.microsoft.com/office/drawing/2014/main" id="{429DE546-C038-4C1B-869E-85076A6FBF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1661" y="4543504"/>
            <a:ext cx="1858701" cy="1858701"/>
          </a:xfrm>
          <a:prstGeom prst="rect">
            <a:avLst/>
          </a:prstGeom>
        </p:spPr>
      </p:pic>
      <p:pic>
        <p:nvPicPr>
          <p:cNvPr id="9" name="Graphic 8" descr="Deciduous tree with solid fill">
            <a:extLst>
              <a:ext uri="{FF2B5EF4-FFF2-40B4-BE49-F238E27FC236}">
                <a16:creationId xmlns:a16="http://schemas.microsoft.com/office/drawing/2014/main" id="{A9504C09-8BC2-4FA4-95BA-3700F5DBB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1761" y="2263816"/>
            <a:ext cx="1888601" cy="1888601"/>
          </a:xfrm>
          <a:prstGeom prst="rect">
            <a:avLst/>
          </a:prstGeom>
        </p:spPr>
      </p:pic>
      <p:pic>
        <p:nvPicPr>
          <p:cNvPr id="10" name="Graphic 9" descr="Deciduous tree with solid fill">
            <a:extLst>
              <a:ext uri="{FF2B5EF4-FFF2-40B4-BE49-F238E27FC236}">
                <a16:creationId xmlns:a16="http://schemas.microsoft.com/office/drawing/2014/main" id="{ABC1D817-8705-4060-9E2D-2CF19136B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2452" y="2263816"/>
            <a:ext cx="1888601" cy="1888601"/>
          </a:xfrm>
          <a:prstGeom prst="rect">
            <a:avLst/>
          </a:prstGeom>
        </p:spPr>
      </p:pic>
      <p:sp>
        <p:nvSpPr>
          <p:cNvPr id="11" name="TextBox 10">
            <a:extLst>
              <a:ext uri="{FF2B5EF4-FFF2-40B4-BE49-F238E27FC236}">
                <a16:creationId xmlns:a16="http://schemas.microsoft.com/office/drawing/2014/main" id="{130C1F54-64FD-4F45-AB26-0E9625BD3720}"/>
              </a:ext>
            </a:extLst>
          </p:cNvPr>
          <p:cNvSpPr txBox="1"/>
          <p:nvPr/>
        </p:nvSpPr>
        <p:spPr>
          <a:xfrm>
            <a:off x="3847553" y="1654254"/>
            <a:ext cx="2627453" cy="769441"/>
          </a:xfrm>
          <a:prstGeom prst="rect">
            <a:avLst/>
          </a:prstGeom>
          <a:noFill/>
        </p:spPr>
        <p:txBody>
          <a:bodyPr wrap="square" rtlCol="0">
            <a:spAutoFit/>
          </a:bodyPr>
          <a:lstStyle/>
          <a:p>
            <a:pPr algn="ctr"/>
            <a:r>
              <a:rPr lang="en-US" sz="2600" dirty="0"/>
              <a:t>Before Enrollment</a:t>
            </a:r>
          </a:p>
          <a:p>
            <a:endParaRPr lang="en-US" dirty="0"/>
          </a:p>
        </p:txBody>
      </p:sp>
      <p:sp>
        <p:nvSpPr>
          <p:cNvPr id="12" name="TextBox 11">
            <a:extLst>
              <a:ext uri="{FF2B5EF4-FFF2-40B4-BE49-F238E27FC236}">
                <a16:creationId xmlns:a16="http://schemas.microsoft.com/office/drawing/2014/main" id="{B39A95F4-C6B7-499E-8E18-C4836FA747D5}"/>
              </a:ext>
            </a:extLst>
          </p:cNvPr>
          <p:cNvSpPr txBox="1"/>
          <p:nvPr/>
        </p:nvSpPr>
        <p:spPr>
          <a:xfrm>
            <a:off x="7470910" y="1654254"/>
            <a:ext cx="2811684" cy="769441"/>
          </a:xfrm>
          <a:prstGeom prst="rect">
            <a:avLst/>
          </a:prstGeom>
          <a:noFill/>
        </p:spPr>
        <p:txBody>
          <a:bodyPr wrap="square" rtlCol="0">
            <a:spAutoFit/>
          </a:bodyPr>
          <a:lstStyle/>
          <a:p>
            <a:pPr algn="ctr"/>
            <a:r>
              <a:rPr lang="en-US" sz="2600" dirty="0"/>
              <a:t>After Enrollment</a:t>
            </a:r>
          </a:p>
          <a:p>
            <a:endParaRPr lang="en-US" dirty="0"/>
          </a:p>
        </p:txBody>
      </p:sp>
      <p:sp>
        <p:nvSpPr>
          <p:cNvPr id="13" name="Arrow: Right 12">
            <a:extLst>
              <a:ext uri="{FF2B5EF4-FFF2-40B4-BE49-F238E27FC236}">
                <a16:creationId xmlns:a16="http://schemas.microsoft.com/office/drawing/2014/main" id="{5EA44270-D37D-47F6-A16D-AECAC42CD9D8}"/>
              </a:ext>
            </a:extLst>
          </p:cNvPr>
          <p:cNvSpPr/>
          <p:nvPr/>
        </p:nvSpPr>
        <p:spPr>
          <a:xfrm>
            <a:off x="6549277" y="2778055"/>
            <a:ext cx="1054260" cy="6481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Deciduous tree with solid fill">
            <a:extLst>
              <a:ext uri="{FF2B5EF4-FFF2-40B4-BE49-F238E27FC236}">
                <a16:creationId xmlns:a16="http://schemas.microsoft.com/office/drawing/2014/main" id="{BE6D37AE-85E3-482D-8D19-AEF4C0E596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2451" y="4480735"/>
            <a:ext cx="1888601" cy="1888601"/>
          </a:xfrm>
          <a:prstGeom prst="rect">
            <a:avLst/>
          </a:prstGeom>
        </p:spPr>
      </p:pic>
      <p:sp>
        <p:nvSpPr>
          <p:cNvPr id="16" name="Arrow: Right 15">
            <a:extLst>
              <a:ext uri="{FF2B5EF4-FFF2-40B4-BE49-F238E27FC236}">
                <a16:creationId xmlns:a16="http://schemas.microsoft.com/office/drawing/2014/main" id="{4F4D0A5B-44D8-45C1-8119-34691E11EA0B}"/>
              </a:ext>
            </a:extLst>
          </p:cNvPr>
          <p:cNvSpPr/>
          <p:nvPr/>
        </p:nvSpPr>
        <p:spPr>
          <a:xfrm>
            <a:off x="6549276" y="5100944"/>
            <a:ext cx="1054260" cy="6481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ultiplication Sign 1">
            <a:extLst>
              <a:ext uri="{FF2B5EF4-FFF2-40B4-BE49-F238E27FC236}">
                <a16:creationId xmlns:a16="http://schemas.microsoft.com/office/drawing/2014/main" id="{EF549688-6C8F-4EC4-B75A-63402AE3A3FC}"/>
              </a:ext>
            </a:extLst>
          </p:cNvPr>
          <p:cNvSpPr/>
          <p:nvPr/>
        </p:nvSpPr>
        <p:spPr>
          <a:xfrm>
            <a:off x="10289345" y="2263816"/>
            <a:ext cx="1706880" cy="187977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04ECEF29-F69D-4A41-A45B-0BB1046785A2}"/>
              </a:ext>
            </a:extLst>
          </p:cNvPr>
          <p:cNvSpPr/>
          <p:nvPr/>
        </p:nvSpPr>
        <p:spPr>
          <a:xfrm>
            <a:off x="10357555" y="4716719"/>
            <a:ext cx="1570459" cy="1555115"/>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547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4C59D-A86A-40FB-AF2B-F0AF24552222}"/>
              </a:ext>
            </a:extLst>
          </p:cNvPr>
          <p:cNvSpPr>
            <a:spLocks noGrp="1"/>
          </p:cNvSpPr>
          <p:nvPr>
            <p:ph type="title"/>
          </p:nvPr>
        </p:nvSpPr>
        <p:spPr>
          <a:xfrm>
            <a:off x="838200" y="533185"/>
            <a:ext cx="10515600" cy="1325563"/>
          </a:xfrm>
        </p:spPr>
        <p:txBody>
          <a:bodyPr/>
          <a:lstStyle/>
          <a:p>
            <a:r>
              <a:rPr lang="en-US" dirty="0"/>
              <a:t>What determines carbon credit quality?</a:t>
            </a:r>
          </a:p>
        </p:txBody>
      </p:sp>
      <p:sp>
        <p:nvSpPr>
          <p:cNvPr id="5" name="Content Placeholder 4">
            <a:extLst>
              <a:ext uri="{FF2B5EF4-FFF2-40B4-BE49-F238E27FC236}">
                <a16:creationId xmlns:a16="http://schemas.microsoft.com/office/drawing/2014/main" id="{7C6E76B7-EE26-4BB2-9566-7F74841C11A2}"/>
              </a:ext>
            </a:extLst>
          </p:cNvPr>
          <p:cNvSpPr>
            <a:spLocks noGrp="1"/>
          </p:cNvSpPr>
          <p:nvPr>
            <p:ph idx="1"/>
          </p:nvPr>
        </p:nvSpPr>
        <p:spPr>
          <a:xfrm>
            <a:off x="375213" y="2510400"/>
            <a:ext cx="3923816" cy="2248363"/>
          </a:xfrm>
        </p:spPr>
        <p:txBody>
          <a:bodyPr>
            <a:noAutofit/>
          </a:bodyPr>
          <a:lstStyle/>
          <a:p>
            <a:pPr marL="514350" indent="-514350">
              <a:buFont typeface="+mj-lt"/>
              <a:buAutoNum type="arabicPeriod"/>
            </a:pPr>
            <a:r>
              <a:rPr lang="en-US" sz="3400" dirty="0">
                <a:solidFill>
                  <a:schemeClr val="bg2">
                    <a:lumMod val="75000"/>
                  </a:schemeClr>
                </a:solidFill>
              </a:rPr>
              <a:t>Additionality</a:t>
            </a:r>
          </a:p>
          <a:p>
            <a:pPr marL="514350" indent="-514350">
              <a:buFont typeface="+mj-lt"/>
              <a:buAutoNum type="arabicPeriod"/>
            </a:pPr>
            <a:r>
              <a:rPr lang="en-US" sz="3400" dirty="0"/>
              <a:t>Permanence</a:t>
            </a:r>
          </a:p>
          <a:p>
            <a:pPr marL="514350" indent="-514350">
              <a:buFont typeface="+mj-lt"/>
              <a:buAutoNum type="arabicPeriod"/>
            </a:pPr>
            <a:r>
              <a:rPr lang="en-US" sz="3400" dirty="0">
                <a:solidFill>
                  <a:schemeClr val="bg2">
                    <a:lumMod val="75000"/>
                  </a:schemeClr>
                </a:solidFill>
              </a:rPr>
              <a:t>Leakage</a:t>
            </a:r>
          </a:p>
          <a:p>
            <a:pPr marL="514350" indent="-514350">
              <a:buFont typeface="+mj-lt"/>
              <a:buAutoNum type="arabicPeriod"/>
            </a:pPr>
            <a:r>
              <a:rPr lang="en-US" sz="3400" dirty="0">
                <a:solidFill>
                  <a:schemeClr val="bg2">
                    <a:lumMod val="75000"/>
                  </a:schemeClr>
                </a:solidFill>
              </a:rPr>
              <a:t>Uncertainty</a:t>
            </a:r>
          </a:p>
        </p:txBody>
      </p:sp>
      <p:pic>
        <p:nvPicPr>
          <p:cNvPr id="3" name="Graphic 2" descr="Crops outline">
            <a:extLst>
              <a:ext uri="{FF2B5EF4-FFF2-40B4-BE49-F238E27FC236}">
                <a16:creationId xmlns:a16="http://schemas.microsoft.com/office/drawing/2014/main" id="{585C1DDB-8679-43F6-85F6-6CAD5E8F9E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0237" y="2623661"/>
            <a:ext cx="2021840" cy="2021840"/>
          </a:xfrm>
          <a:prstGeom prst="rect">
            <a:avLst/>
          </a:prstGeom>
        </p:spPr>
      </p:pic>
      <p:pic>
        <p:nvPicPr>
          <p:cNvPr id="10" name="Graphic 9" descr="Crops with solid fill">
            <a:extLst>
              <a:ext uri="{FF2B5EF4-FFF2-40B4-BE49-F238E27FC236}">
                <a16:creationId xmlns:a16="http://schemas.microsoft.com/office/drawing/2014/main" id="{F091C92F-D412-4D13-8FD6-4CFAB4C3AA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6942" y="2623661"/>
            <a:ext cx="2021840" cy="2021840"/>
          </a:xfrm>
          <a:prstGeom prst="rect">
            <a:avLst/>
          </a:prstGeom>
        </p:spPr>
      </p:pic>
      <p:pic>
        <p:nvPicPr>
          <p:cNvPr id="13" name="Graphic 12" descr="Arrow circle with solid fill">
            <a:extLst>
              <a:ext uri="{FF2B5EF4-FFF2-40B4-BE49-F238E27FC236}">
                <a16:creationId xmlns:a16="http://schemas.microsoft.com/office/drawing/2014/main" id="{CD4692C5-3935-40F9-ABC9-D3C3DA31DA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9772" y="4392323"/>
            <a:ext cx="2036179" cy="2036179"/>
          </a:xfrm>
          <a:prstGeom prst="rect">
            <a:avLst/>
          </a:prstGeom>
        </p:spPr>
      </p:pic>
      <p:pic>
        <p:nvPicPr>
          <p:cNvPr id="14" name="Graphic 13" descr="Crops outline">
            <a:extLst>
              <a:ext uri="{FF2B5EF4-FFF2-40B4-BE49-F238E27FC236}">
                <a16:creationId xmlns:a16="http://schemas.microsoft.com/office/drawing/2014/main" id="{450FE37B-2485-483C-B4A0-2E07B79C37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3834" y="2623661"/>
            <a:ext cx="2021840" cy="2021840"/>
          </a:xfrm>
          <a:prstGeom prst="rect">
            <a:avLst/>
          </a:prstGeom>
        </p:spPr>
      </p:pic>
      <p:pic>
        <p:nvPicPr>
          <p:cNvPr id="15" name="Graphic 14" descr="Arrow circle with solid fill">
            <a:extLst>
              <a:ext uri="{FF2B5EF4-FFF2-40B4-BE49-F238E27FC236}">
                <a16:creationId xmlns:a16="http://schemas.microsoft.com/office/drawing/2014/main" id="{2D5D0B74-0441-4530-8396-9EE5B2471D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76664" y="4392323"/>
            <a:ext cx="2036179" cy="2036179"/>
          </a:xfrm>
          <a:prstGeom prst="rect">
            <a:avLst/>
          </a:prstGeom>
        </p:spPr>
      </p:pic>
      <p:pic>
        <p:nvPicPr>
          <p:cNvPr id="8" name="Graphic 7" descr="Arrow Right with solid fill">
            <a:extLst>
              <a:ext uri="{FF2B5EF4-FFF2-40B4-BE49-F238E27FC236}">
                <a16:creationId xmlns:a16="http://schemas.microsoft.com/office/drawing/2014/main" id="{A9D74805-D4E0-49A0-941B-3E582DCA78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82354" y="3230879"/>
            <a:ext cx="840581" cy="840581"/>
          </a:xfrm>
          <a:prstGeom prst="rect">
            <a:avLst/>
          </a:prstGeom>
        </p:spPr>
      </p:pic>
      <p:pic>
        <p:nvPicPr>
          <p:cNvPr id="16" name="Graphic 15" descr="Arrow Right with solid fill">
            <a:extLst>
              <a:ext uri="{FF2B5EF4-FFF2-40B4-BE49-F238E27FC236}">
                <a16:creationId xmlns:a16="http://schemas.microsoft.com/office/drawing/2014/main" id="{6A2B0087-E266-4B28-9E0B-4BAC71CDDC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39563" y="3230879"/>
            <a:ext cx="840581" cy="840581"/>
          </a:xfrm>
          <a:prstGeom prst="rect">
            <a:avLst/>
          </a:prstGeom>
        </p:spPr>
      </p:pic>
      <p:sp>
        <p:nvSpPr>
          <p:cNvPr id="2" name="TextBox 1">
            <a:extLst>
              <a:ext uri="{FF2B5EF4-FFF2-40B4-BE49-F238E27FC236}">
                <a16:creationId xmlns:a16="http://schemas.microsoft.com/office/drawing/2014/main" id="{EEF97178-087F-557C-8E5F-958C9CBAFBD1}"/>
              </a:ext>
            </a:extLst>
          </p:cNvPr>
          <p:cNvSpPr txBox="1"/>
          <p:nvPr/>
        </p:nvSpPr>
        <p:spPr>
          <a:xfrm>
            <a:off x="4215607" y="1977330"/>
            <a:ext cx="1474891" cy="646331"/>
          </a:xfrm>
          <a:prstGeom prst="rect">
            <a:avLst/>
          </a:prstGeom>
          <a:noFill/>
        </p:spPr>
        <p:txBody>
          <a:bodyPr wrap="none" rtlCol="0">
            <a:spAutoFit/>
          </a:bodyPr>
          <a:lstStyle/>
          <a:p>
            <a:pPr algn="ctr"/>
            <a:r>
              <a:rPr lang="en-US" dirty="0"/>
              <a:t>Conventional </a:t>
            </a:r>
          </a:p>
          <a:p>
            <a:pPr algn="ctr"/>
            <a:r>
              <a:rPr lang="en-US" dirty="0"/>
              <a:t>tillage</a:t>
            </a:r>
          </a:p>
        </p:txBody>
      </p:sp>
      <p:sp>
        <p:nvSpPr>
          <p:cNvPr id="6" name="TextBox 5">
            <a:extLst>
              <a:ext uri="{FF2B5EF4-FFF2-40B4-BE49-F238E27FC236}">
                <a16:creationId xmlns:a16="http://schemas.microsoft.com/office/drawing/2014/main" id="{3FB5EA71-1619-84BE-82EB-B926288B88A6}"/>
              </a:ext>
            </a:extLst>
          </p:cNvPr>
          <p:cNvSpPr txBox="1"/>
          <p:nvPr/>
        </p:nvSpPr>
        <p:spPr>
          <a:xfrm>
            <a:off x="7569128" y="1977330"/>
            <a:ext cx="761747" cy="369332"/>
          </a:xfrm>
          <a:prstGeom prst="rect">
            <a:avLst/>
          </a:prstGeom>
          <a:noFill/>
        </p:spPr>
        <p:txBody>
          <a:bodyPr wrap="none" rtlCol="0">
            <a:spAutoFit/>
          </a:bodyPr>
          <a:lstStyle/>
          <a:p>
            <a:pPr algn="ctr"/>
            <a:r>
              <a:rPr lang="en-US" dirty="0"/>
              <a:t>No-till</a:t>
            </a:r>
          </a:p>
        </p:txBody>
      </p:sp>
      <p:sp>
        <p:nvSpPr>
          <p:cNvPr id="7" name="TextBox 6">
            <a:extLst>
              <a:ext uri="{FF2B5EF4-FFF2-40B4-BE49-F238E27FC236}">
                <a16:creationId xmlns:a16="http://schemas.microsoft.com/office/drawing/2014/main" id="{FC8C9F7B-A145-8718-DB05-84AFB9BAE44D}"/>
              </a:ext>
            </a:extLst>
          </p:cNvPr>
          <p:cNvSpPr txBox="1"/>
          <p:nvPr/>
        </p:nvSpPr>
        <p:spPr>
          <a:xfrm>
            <a:off x="10157307" y="1977330"/>
            <a:ext cx="1474891" cy="646331"/>
          </a:xfrm>
          <a:prstGeom prst="rect">
            <a:avLst/>
          </a:prstGeom>
          <a:noFill/>
        </p:spPr>
        <p:txBody>
          <a:bodyPr wrap="none" rtlCol="0">
            <a:spAutoFit/>
          </a:bodyPr>
          <a:lstStyle/>
          <a:p>
            <a:pPr algn="ctr"/>
            <a:r>
              <a:rPr lang="en-US" dirty="0"/>
              <a:t>Conventional </a:t>
            </a:r>
          </a:p>
          <a:p>
            <a:pPr algn="ctr"/>
            <a:r>
              <a:rPr lang="en-US" dirty="0"/>
              <a:t>tillage</a:t>
            </a:r>
          </a:p>
        </p:txBody>
      </p:sp>
    </p:spTree>
    <p:extLst>
      <p:ext uri="{BB962C8B-B14F-4D97-AF65-F5344CB8AC3E}">
        <p14:creationId xmlns:p14="http://schemas.microsoft.com/office/powerpoint/2010/main" val="2276844522"/>
      </p:ext>
    </p:extLst>
  </p:cSld>
  <p:clrMapOvr>
    <a:masterClrMapping/>
  </p:clrMapOvr>
</p:sld>
</file>

<file path=ppt/theme/theme1.xml><?xml version="1.0" encoding="utf-8"?>
<a:theme xmlns:a="http://schemas.openxmlformats.org/drawingml/2006/main" name="BeamerPurpleGre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merPurpleGrey" id="{3EC78FD2-7447-4A77-9164-67A3F2B307CC}" vid="{146C44E2-9B80-4FA4-937F-F743D5133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BeamerPurpleGrey</Template>
  <TotalTime>10112</TotalTime>
  <Words>2106</Words>
  <Application>Microsoft Office PowerPoint</Application>
  <PresentationFormat>Widescreen</PresentationFormat>
  <Paragraphs>273</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vt:lpstr>
      <vt:lpstr>Arial</vt:lpstr>
      <vt:lpstr>Calibri</vt:lpstr>
      <vt:lpstr>Cambria Math</vt:lpstr>
      <vt:lpstr>Palatino Linotype</vt:lpstr>
      <vt:lpstr>proxima-nova</vt:lpstr>
      <vt:lpstr>BeamerPurpleGrey</vt:lpstr>
      <vt:lpstr>Carbon Credit Markets: Current Opportunities and Future Prospects</vt:lpstr>
      <vt:lpstr>Outline</vt:lpstr>
      <vt:lpstr>Example carbon credits</vt:lpstr>
      <vt:lpstr>Who’s paying for carbon credits and why? Corporate Climate Pledges</vt:lpstr>
      <vt:lpstr>Agricultural Carbon Credit Market Structure</vt:lpstr>
      <vt:lpstr>Market trajectory</vt:lpstr>
      <vt:lpstr>Quality assurance issues for carbon credits.</vt:lpstr>
      <vt:lpstr>What determines carbon credit quality?</vt:lpstr>
      <vt:lpstr>What determines carbon credit quality?</vt:lpstr>
      <vt:lpstr>What determines carbon credit quality?</vt:lpstr>
      <vt:lpstr>What determines carbon credit quality?</vt:lpstr>
      <vt:lpstr>Determinants of payments </vt:lpstr>
      <vt:lpstr>PowerPoint Presentation</vt:lpstr>
      <vt:lpstr>PowerPoint Presentation</vt:lpstr>
      <vt:lpstr>PowerPoint Presentation</vt:lpstr>
      <vt:lpstr>Cost/benefit considerations</vt:lpstr>
      <vt:lpstr>Current Opportunities in KS</vt:lpstr>
      <vt:lpstr>Current Opportunities in KS – cont.</vt:lpstr>
      <vt:lpstr>Current Opportunities – cont.</vt:lpstr>
      <vt:lpstr>What’s next?</vt:lpstr>
      <vt:lpstr>Pros and Cons of joining a carbon program now</vt:lpstr>
      <vt:lpstr>Outlook - Future policies and opportunities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Agriculture: Mechanisms, Adaptation, and Uncertainty</dc:title>
  <dc:creator>Nathan Hendricks</dc:creator>
  <cp:lastModifiedBy>Micah Cameron Harp</cp:lastModifiedBy>
  <cp:revision>444</cp:revision>
  <dcterms:created xsi:type="dcterms:W3CDTF">2017-07-19T15:58:20Z</dcterms:created>
  <dcterms:modified xsi:type="dcterms:W3CDTF">2023-03-23T02:34:20Z</dcterms:modified>
</cp:coreProperties>
</file>